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88" r:id="rId5"/>
    <p:sldId id="271" r:id="rId6"/>
    <p:sldId id="272" r:id="rId7"/>
    <p:sldId id="259" r:id="rId8"/>
    <p:sldId id="261" r:id="rId9"/>
    <p:sldId id="260" r:id="rId10"/>
    <p:sldId id="273" r:id="rId11"/>
    <p:sldId id="289" r:id="rId12"/>
    <p:sldId id="291" r:id="rId13"/>
    <p:sldId id="292" r:id="rId14"/>
    <p:sldId id="286" r:id="rId15"/>
    <p:sldId id="262" r:id="rId16"/>
    <p:sldId id="264" r:id="rId17"/>
    <p:sldId id="265" r:id="rId18"/>
    <p:sldId id="274" r:id="rId19"/>
    <p:sldId id="276" r:id="rId20"/>
    <p:sldId id="267" r:id="rId21"/>
    <p:sldId id="275" r:id="rId22"/>
    <p:sldId id="277" r:id="rId23"/>
    <p:sldId id="278" r:id="rId24"/>
    <p:sldId id="279" r:id="rId25"/>
    <p:sldId id="280" r:id="rId26"/>
    <p:sldId id="284" r:id="rId27"/>
    <p:sldId id="285" r:id="rId28"/>
    <p:sldId id="282" r:id="rId29"/>
    <p:sldId id="268" r:id="rId30"/>
    <p:sldId id="293" r:id="rId31"/>
    <p:sldId id="281" r:id="rId3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83D"/>
    <a:srgbClr val="1364A5"/>
    <a:srgbClr val="339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grafik_5kalicob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grafik_5kalicob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hasi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grafik_5kalicob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grafik_5kalicob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grafik_5kalicob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grafik_5kalicob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grafik_5kalicob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grafik_5kalicob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C13\Semester%208\Tugas%20Akhir\sync_app\Uji%20Coba\grafik_5kalicob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364A5"/>
            </a:solidFill>
          </c:spPr>
          <c:dPt>
            <c:idx val="0"/>
            <c:bubble3D val="0"/>
            <c:spPr>
              <a:solidFill>
                <a:srgbClr val="1364A5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9A83D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1364A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1364A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 dirty="0" smtClean="0"/>
              <a:t>Grafik Penggunaan Memori</a:t>
            </a:r>
            <a:endParaRPr lang="id-ID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RAM!$B$40</c:f>
              <c:strCache>
                <c:ptCount val="1"/>
                <c:pt idx="0">
                  <c:v>insert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4990488305108408E-2"/>
                  <c:y val="2.74996242794560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2974155053169276E-2"/>
                  <c:y val="2.74996242794560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4.894148854929109E-2"/>
                  <c:y val="3.91520074487171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5.0957821801230332E-2"/>
                  <c:y val="3.68215308148649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0957821801230187E-2"/>
                  <c:y val="2.98301009133082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92D050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RAM!$A$41:$A$45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cat>
          <c:val>
            <c:numRef>
              <c:f>RAM!$B$41:$B$45</c:f>
              <c:numCache>
                <c:formatCode>0.0</c:formatCode>
                <c:ptCount val="5"/>
                <c:pt idx="0">
                  <c:v>1990</c:v>
                </c:pt>
                <c:pt idx="1">
                  <c:v>1990.8</c:v>
                </c:pt>
                <c:pt idx="2">
                  <c:v>2286.8000000000002</c:v>
                </c:pt>
                <c:pt idx="3">
                  <c:v>2582.6</c:v>
                </c:pt>
                <c:pt idx="4">
                  <c:v>2633.2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RAM!$C$40</c:f>
              <c:strCache>
                <c:ptCount val="1"/>
                <c:pt idx="0">
                  <c:v>update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2974155053169276E-2"/>
                  <c:y val="-5.6397534539223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4.894148854929109E-2"/>
                  <c:y val="-6.33889644407801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8941488549291243E-2"/>
                  <c:y val="-6.80499177084845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4990488305108373E-2"/>
                  <c:y val="-7.2710870976188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1364A5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RAM!$A$41:$A$45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cat>
          <c:val>
            <c:numRef>
              <c:f>RAM!$C$41:$C$45</c:f>
              <c:numCache>
                <c:formatCode>0.0</c:formatCode>
                <c:ptCount val="5"/>
                <c:pt idx="0">
                  <c:v>2186.8000000000002</c:v>
                </c:pt>
                <c:pt idx="1">
                  <c:v>2252</c:v>
                </c:pt>
                <c:pt idx="2">
                  <c:v>2532.1999999999998</c:v>
                </c:pt>
                <c:pt idx="3">
                  <c:v>2642.6</c:v>
                </c:pt>
                <c:pt idx="4">
                  <c:v>2705.6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RAM!$D$40</c:f>
              <c:strCache>
                <c:ptCount val="1"/>
                <c:pt idx="0">
                  <c:v>delete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974155053169276E-2"/>
                  <c:y val="-4.00841981022580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4.894148854929109E-2"/>
                  <c:y val="-3.77537214684058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5.4990488305108519E-2"/>
                  <c:y val="-4.7075628003814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4990488305108373E-2"/>
                  <c:y val="-3.542324483455359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9A83D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RAM!$A$41:$A$45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cat>
          <c:val>
            <c:numRef>
              <c:f>RAM!$D$41:$D$45</c:f>
              <c:numCache>
                <c:formatCode>0.0</c:formatCode>
                <c:ptCount val="5"/>
                <c:pt idx="0">
                  <c:v>2291.1999999999998</c:v>
                </c:pt>
                <c:pt idx="1">
                  <c:v>2213</c:v>
                </c:pt>
                <c:pt idx="2">
                  <c:v>2492.6</c:v>
                </c:pt>
                <c:pt idx="3">
                  <c:v>2591.4</c:v>
                </c:pt>
                <c:pt idx="4">
                  <c:v>2694.2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713650704"/>
        <c:axId val="-1713658320"/>
      </c:lineChart>
      <c:catAx>
        <c:axId val="-1713650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Jumlah query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713658320"/>
        <c:crosses val="autoZero"/>
        <c:auto val="1"/>
        <c:lblAlgn val="ctr"/>
        <c:lblOffset val="100"/>
        <c:noMultiLvlLbl val="0"/>
      </c:catAx>
      <c:valAx>
        <c:axId val="-171365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Memori terpakai (MB)</a:t>
                </a:r>
              </a:p>
            </c:rich>
          </c:tx>
          <c:layout>
            <c:manualLayout>
              <c:xMode val="edge"/>
              <c:yMode val="edge"/>
              <c:x val="4.0326665038781864E-3"/>
              <c:y val="0.254616764667719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71365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/>
              <a:t>Grafik Persentase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Processor!$B$40</c:f>
              <c:strCache>
                <c:ptCount val="1"/>
                <c:pt idx="0">
                  <c:v>insert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2895700378445834E-2"/>
                  <c:y val="3.21257078250642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92D050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Processor!$A$41:$A$45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cat>
          <c:val>
            <c:numRef>
              <c:f>Processor!$B$41:$B$45</c:f>
              <c:numCache>
                <c:formatCode>0.000</c:formatCode>
                <c:ptCount val="5"/>
                <c:pt idx="0">
                  <c:v>59.975000000000001</c:v>
                </c:pt>
                <c:pt idx="1">
                  <c:v>48.69</c:v>
                </c:pt>
                <c:pt idx="2">
                  <c:v>52.345000000000006</c:v>
                </c:pt>
                <c:pt idx="3">
                  <c:v>48.774999999999999</c:v>
                </c:pt>
                <c:pt idx="4">
                  <c:v>46.68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Processor!$C$40</c:f>
              <c:strCache>
                <c:ptCount val="1"/>
                <c:pt idx="0">
                  <c:v>update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895700378445834E-2"/>
                  <c:y val="3.21257078250642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3399E4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Processor!$A$41:$A$45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cat>
          <c:val>
            <c:numRef>
              <c:f>Processor!$C$41:$C$45</c:f>
              <c:numCache>
                <c:formatCode>0.000</c:formatCode>
                <c:ptCount val="5"/>
                <c:pt idx="0">
                  <c:v>23.139999999999997</c:v>
                </c:pt>
                <c:pt idx="1">
                  <c:v>20.12</c:v>
                </c:pt>
                <c:pt idx="2">
                  <c:v>21.625000000000004</c:v>
                </c:pt>
                <c:pt idx="3">
                  <c:v>22.475000000000001</c:v>
                </c:pt>
                <c:pt idx="4">
                  <c:v>19.435000000000002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Processor!$D$40</c:f>
              <c:strCache>
                <c:ptCount val="1"/>
                <c:pt idx="0">
                  <c:v>delete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4975782763973575E-2"/>
                  <c:y val="-5.63363861859822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FFC000"/>
                      </a:solidFill>
                      <a:latin typeface="Roboto Lt" pitchFamily="2" charset="0"/>
                      <a:ea typeface="Roboto Lt" pitchFamily="2" charset="0"/>
                      <a:cs typeface="+mn-cs"/>
                    </a:defRPr>
                  </a:pPr>
                  <a:endParaRPr lang="id-ID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8869006249936585E-2"/>
                  <c:y val="3.44536576674602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0882353314191213E-2"/>
                  <c:y val="2.97977579826682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C000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Processor!$A$41:$A$45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cat>
          <c:val>
            <c:numRef>
              <c:f>Processor!$D$41:$D$45</c:f>
              <c:numCache>
                <c:formatCode>0.000</c:formatCode>
                <c:ptCount val="5"/>
                <c:pt idx="0">
                  <c:v>24.285000000000004</c:v>
                </c:pt>
                <c:pt idx="1">
                  <c:v>53.569999999999993</c:v>
                </c:pt>
                <c:pt idx="2">
                  <c:v>56.414999999999999</c:v>
                </c:pt>
                <c:pt idx="3">
                  <c:v>44.989999999999995</c:v>
                </c:pt>
                <c:pt idx="4">
                  <c:v>43.77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713662672"/>
        <c:axId val="-1713662128"/>
      </c:lineChart>
      <c:catAx>
        <c:axId val="-1713662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Jumlah query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713662128"/>
        <c:crosses val="autoZero"/>
        <c:auto val="1"/>
        <c:lblAlgn val="ctr"/>
        <c:lblOffset val="100"/>
        <c:noMultiLvlLbl val="0"/>
      </c:catAx>
      <c:valAx>
        <c:axId val="-171366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Persentase processor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71366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/>
              <a:t>Grafik Perbandingan Waktu Respon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Sheet1!$J$29</c:f>
              <c:strCache>
                <c:ptCount val="1"/>
                <c:pt idx="0">
                  <c:v>SQL (MySQL)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3.8333400057150205E-2"/>
                  <c:y val="-4.96074920505303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3399E4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Sheet1!$J$30:$J$40</c:f>
              <c:numCache>
                <c:formatCode>General</c:formatCode>
                <c:ptCount val="11"/>
                <c:pt idx="0">
                  <c:v>704.2</c:v>
                </c:pt>
                <c:pt idx="1">
                  <c:v>53.8</c:v>
                </c:pt>
                <c:pt idx="2">
                  <c:v>63.8</c:v>
                </c:pt>
                <c:pt idx="3">
                  <c:v>22</c:v>
                </c:pt>
                <c:pt idx="4">
                  <c:v>138.4</c:v>
                </c:pt>
                <c:pt idx="5">
                  <c:v>25.2</c:v>
                </c:pt>
                <c:pt idx="6">
                  <c:v>335.6</c:v>
                </c:pt>
                <c:pt idx="7">
                  <c:v>21326.799999999999</c:v>
                </c:pt>
                <c:pt idx="8">
                  <c:v>53.2</c:v>
                </c:pt>
                <c:pt idx="9">
                  <c:v>52.2</c:v>
                </c:pt>
                <c:pt idx="10">
                  <c:v>25000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Sheet1!$K$29</c:f>
              <c:strCache>
                <c:ptCount val="1"/>
                <c:pt idx="0">
                  <c:v>NoSQL (HBase)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5010085561544167E-2"/>
                  <c:y val="-7.76872045319624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5.4080490966270545E-2"/>
                  <c:y val="-6.13073722511269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9126972073732466E-2"/>
                  <c:y val="-8.23671566122012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3.4216513544961906E-2"/>
                  <c:y val="-7.768720453196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3.2827145388171344E-2"/>
                  <c:y val="-7.53472284918431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4.9294691436924679E-2"/>
                  <c:y val="-6.59873243313657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4.9294691436924831E-2"/>
                  <c:y val="-6.832730037148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C000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Sheet1!$K$30:$K$40</c:f>
              <c:numCache>
                <c:formatCode>General</c:formatCode>
                <c:ptCount val="11"/>
                <c:pt idx="0">
                  <c:v>13780.4</c:v>
                </c:pt>
                <c:pt idx="1">
                  <c:v>50</c:v>
                </c:pt>
                <c:pt idx="2">
                  <c:v>1030.8</c:v>
                </c:pt>
                <c:pt idx="3">
                  <c:v>64</c:v>
                </c:pt>
                <c:pt idx="4">
                  <c:v>2024.2</c:v>
                </c:pt>
                <c:pt idx="5">
                  <c:v>67.400000000000006</c:v>
                </c:pt>
                <c:pt idx="6">
                  <c:v>190.8</c:v>
                </c:pt>
                <c:pt idx="7">
                  <c:v>455.8</c:v>
                </c:pt>
                <c:pt idx="8">
                  <c:v>222.4</c:v>
                </c:pt>
                <c:pt idx="9">
                  <c:v>212.2</c:v>
                </c:pt>
                <c:pt idx="10">
                  <c:v>3316.8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622685280"/>
        <c:axId val="-1622685824"/>
      </c:lineChart>
      <c:catAx>
        <c:axId val="-1622685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Nomor Antar Muka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85824"/>
        <c:crosses val="autoZero"/>
        <c:auto val="1"/>
        <c:lblAlgn val="ctr"/>
        <c:lblOffset val="100"/>
        <c:noMultiLvlLbl val="0"/>
      </c:catAx>
      <c:valAx>
        <c:axId val="-162268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Waktu Respon (ms)</a:t>
                </a:r>
              </a:p>
            </c:rich>
          </c:tx>
          <c:layout>
            <c:manualLayout>
              <c:xMode val="edge"/>
              <c:yMode val="edge"/>
              <c:x val="0"/>
              <c:y val="0.29030417927769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8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 sz="2000" dirty="0" smtClean="0"/>
              <a:t>Grafik Wakt</a:t>
            </a:r>
            <a:r>
              <a:rPr lang="id-ID" sz="2000" baseline="0" dirty="0" smtClean="0"/>
              <a:t>u Inisialisasi</a:t>
            </a:r>
            <a:endParaRPr lang="id-ID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waktu!$B$3:$B$7</c:f>
              <c:numCache>
                <c:formatCode>General</c:formatCode>
                <c:ptCount val="5"/>
                <c:pt idx="0">
                  <c:v>31.250999999999998</c:v>
                </c:pt>
                <c:pt idx="1">
                  <c:v>37.639000000000003</c:v>
                </c:pt>
                <c:pt idx="2">
                  <c:v>43.292999999999999</c:v>
                </c:pt>
                <c:pt idx="3">
                  <c:v>49.708999999999996</c:v>
                </c:pt>
                <c:pt idx="4">
                  <c:v>54.652000000000001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622695616"/>
        <c:axId val="-1622691264"/>
      </c:lineChart>
      <c:catAx>
        <c:axId val="-1622695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Nomor percobaan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91264"/>
        <c:crosses val="autoZero"/>
        <c:auto val="1"/>
        <c:lblAlgn val="ctr"/>
        <c:lblOffset val="100"/>
        <c:noMultiLvlLbl val="0"/>
      </c:catAx>
      <c:valAx>
        <c:axId val="-162269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Waktu Inisialisasi (s)</a:t>
                </a:r>
              </a:p>
            </c:rich>
          </c:tx>
          <c:layout>
            <c:manualLayout>
              <c:xMode val="edge"/>
              <c:yMode val="edge"/>
              <c:x val="0"/>
              <c:y val="0.234802995676922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9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 sz="2000" dirty="0" smtClean="0"/>
              <a:t>Grafik Penggunaan Memori</a:t>
            </a:r>
            <a:endParaRPr lang="id-ID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RAM!$B$3:$B$7</c:f>
              <c:numCache>
                <c:formatCode>General</c:formatCode>
                <c:ptCount val="5"/>
                <c:pt idx="0">
                  <c:v>2907.6</c:v>
                </c:pt>
                <c:pt idx="1">
                  <c:v>3017.2</c:v>
                </c:pt>
                <c:pt idx="2">
                  <c:v>3004.8</c:v>
                </c:pt>
                <c:pt idx="3">
                  <c:v>3097.8</c:v>
                </c:pt>
                <c:pt idx="4">
                  <c:v>3143.6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622693440"/>
        <c:axId val="-1622689632"/>
      </c:lineChart>
      <c:catAx>
        <c:axId val="-1622693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Nomor Percobaan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89632"/>
        <c:crosses val="autoZero"/>
        <c:auto val="1"/>
        <c:lblAlgn val="ctr"/>
        <c:lblOffset val="100"/>
        <c:noMultiLvlLbl val="0"/>
      </c:catAx>
      <c:valAx>
        <c:axId val="-162268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Memori terpakai (MB)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9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 dirty="0" smtClean="0"/>
              <a:t>Grafik Persentase Penggunaan Processor</a:t>
            </a:r>
            <a:endParaRPr lang="id-ID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Processor!$B$3:$B$7</c:f>
              <c:numCache>
                <c:formatCode>General</c:formatCode>
                <c:ptCount val="5"/>
                <c:pt idx="0">
                  <c:v>49.665000000000006</c:v>
                </c:pt>
                <c:pt idx="1">
                  <c:v>47.085000000000001</c:v>
                </c:pt>
                <c:pt idx="2">
                  <c:v>49.885000000000005</c:v>
                </c:pt>
                <c:pt idx="3">
                  <c:v>51.684999999999988</c:v>
                </c:pt>
                <c:pt idx="4">
                  <c:v>53.544999999999995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622682016"/>
        <c:axId val="-1622691808"/>
      </c:lineChart>
      <c:catAx>
        <c:axId val="-162268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Nomor percobaan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91808"/>
        <c:crosses val="autoZero"/>
        <c:auto val="1"/>
        <c:lblAlgn val="ctr"/>
        <c:lblOffset val="100"/>
        <c:noMultiLvlLbl val="0"/>
      </c:catAx>
      <c:valAx>
        <c:axId val="-162269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Persentase processor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82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 dirty="0" smtClean="0"/>
              <a:t>Grafik Waktu Inisialisasi</a:t>
            </a:r>
            <a:endParaRPr lang="id-ID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waktu!$A$20:$A$24</c:f>
              <c:numCache>
                <c:formatCode>General</c:formatCode>
                <c:ptCount val="5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  <c:pt idx="4">
                  <c:v>15</c:v>
                </c:pt>
              </c:numCache>
            </c:numRef>
          </c:cat>
          <c:val>
            <c:numRef>
              <c:f>waktu!$B$20:$B$24</c:f>
              <c:numCache>
                <c:formatCode>0.000</c:formatCode>
                <c:ptCount val="5"/>
                <c:pt idx="0">
                  <c:v>31.250999999999998</c:v>
                </c:pt>
                <c:pt idx="1">
                  <c:v>57.627000000000002</c:v>
                </c:pt>
                <c:pt idx="2">
                  <c:v>82.75</c:v>
                </c:pt>
                <c:pt idx="3">
                  <c:v>111.9996</c:v>
                </c:pt>
                <c:pt idx="4">
                  <c:v>137.381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622689088"/>
        <c:axId val="-1622688544"/>
      </c:lineChart>
      <c:catAx>
        <c:axId val="-1622689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Jumlah Tabel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88544"/>
        <c:crosses val="autoZero"/>
        <c:auto val="1"/>
        <c:lblAlgn val="ctr"/>
        <c:lblOffset val="100"/>
        <c:noMultiLvlLbl val="0"/>
      </c:catAx>
      <c:valAx>
        <c:axId val="-162268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Waktu transformasi (s)</a:t>
                </a:r>
              </a:p>
            </c:rich>
          </c:tx>
          <c:layout>
            <c:manualLayout>
              <c:xMode val="edge"/>
              <c:yMode val="edge"/>
              <c:x val="8.3553208755718384E-3"/>
              <c:y val="0.228778504783171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8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 dirty="0" smtClean="0"/>
              <a:t>Grafik Penggunaan Memori</a:t>
            </a:r>
            <a:endParaRPr lang="id-ID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RAM!$A$21:$A$25</c:f>
              <c:numCache>
                <c:formatCode>General</c:formatCode>
                <c:ptCount val="5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  <c:pt idx="4">
                  <c:v>15</c:v>
                </c:pt>
              </c:numCache>
            </c:numRef>
          </c:cat>
          <c:val>
            <c:numRef>
              <c:f>RAM!$B$21:$B$25</c:f>
              <c:numCache>
                <c:formatCode>0.0</c:formatCode>
                <c:ptCount val="5"/>
                <c:pt idx="0">
                  <c:v>2907.6</c:v>
                </c:pt>
                <c:pt idx="1">
                  <c:v>3148.2</c:v>
                </c:pt>
                <c:pt idx="2">
                  <c:v>3289.8</c:v>
                </c:pt>
                <c:pt idx="3">
                  <c:v>3489</c:v>
                </c:pt>
                <c:pt idx="4">
                  <c:v>3523.8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622681472"/>
        <c:axId val="-1622683648"/>
      </c:lineChart>
      <c:catAx>
        <c:axId val="-1622681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Jumlah tabel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83648"/>
        <c:crosses val="autoZero"/>
        <c:auto val="1"/>
        <c:lblAlgn val="ctr"/>
        <c:lblOffset val="100"/>
        <c:noMultiLvlLbl val="0"/>
      </c:catAx>
      <c:valAx>
        <c:axId val="-162268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Memori terpakai (MB)</a:t>
                </a:r>
              </a:p>
            </c:rich>
          </c:tx>
          <c:layout>
            <c:manualLayout>
              <c:xMode val="edge"/>
              <c:yMode val="edge"/>
              <c:x val="1.8457880424909128E-2"/>
              <c:y val="0.247229965289118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622681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 dirty="0" smtClean="0"/>
              <a:t>Grafik Persentase Penggunaan Processor</a:t>
            </a:r>
            <a:endParaRPr lang="id-ID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Processor!$A$21:$A$25</c:f>
              <c:numCache>
                <c:formatCode>General</c:formatCode>
                <c:ptCount val="5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  <c:pt idx="4">
                  <c:v>15</c:v>
                </c:pt>
              </c:numCache>
            </c:numRef>
          </c:cat>
          <c:val>
            <c:numRef>
              <c:f>Processor!$B$21:$B$25</c:f>
              <c:numCache>
                <c:formatCode>0.000</c:formatCode>
                <c:ptCount val="5"/>
                <c:pt idx="0">
                  <c:v>49.665000000000006</c:v>
                </c:pt>
                <c:pt idx="1">
                  <c:v>44.76</c:v>
                </c:pt>
                <c:pt idx="2">
                  <c:v>48.395000000000003</c:v>
                </c:pt>
                <c:pt idx="3">
                  <c:v>55.21</c:v>
                </c:pt>
                <c:pt idx="4">
                  <c:v>42.295000000000002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713656688"/>
        <c:axId val="-1713659952"/>
      </c:lineChart>
      <c:catAx>
        <c:axId val="-1713656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Jumlah tabel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713659952"/>
        <c:crosses val="autoZero"/>
        <c:auto val="1"/>
        <c:lblAlgn val="ctr"/>
        <c:lblOffset val="100"/>
        <c:noMultiLvlLbl val="0"/>
      </c:catAx>
      <c:valAx>
        <c:axId val="-171365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Persentase processor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71365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r>
              <a:rPr lang="id-ID" dirty="0" smtClean="0"/>
              <a:t>Grafik Waktu Transformasi</a:t>
            </a:r>
            <a:endParaRPr lang="id-ID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waktu!$B$41</c:f>
              <c:strCache>
                <c:ptCount val="1"/>
                <c:pt idx="0">
                  <c:v>insert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671294232972469E-2"/>
                  <c:y val="2.75035710044895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3.9423411605891842E-2"/>
                  <c:y val="1.35187043920372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4.7605717241100416E-2"/>
                  <c:y val="1.81803265961880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7605717241100493E-2"/>
                  <c:y val="2.51727599024142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4.3514564423496167E-2"/>
                  <c:y val="2.98343821065649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92D050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waktu!$A$42:$A$46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cat>
          <c:val>
            <c:numRef>
              <c:f>waktu!$B$42:$B$46</c:f>
              <c:numCache>
                <c:formatCode>0.000</c:formatCode>
                <c:ptCount val="5"/>
                <c:pt idx="0">
                  <c:v>8.5180000000000007</c:v>
                </c:pt>
                <c:pt idx="1">
                  <c:v>14.247999999999999</c:v>
                </c:pt>
                <c:pt idx="2">
                  <c:v>22.244400000000002</c:v>
                </c:pt>
                <c:pt idx="3">
                  <c:v>30.54</c:v>
                </c:pt>
                <c:pt idx="4">
                  <c:v>41.333600000000004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waktu!$C$41</c:f>
              <c:strCache>
                <c:ptCount val="1"/>
                <c:pt idx="0">
                  <c:v>update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8.5090824397895934E-2"/>
                  <c:y val="-3.076670654739520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9.3273130033104515E-2"/>
                  <c:y val="-3.3097517649470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1364A5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waktu!$A$42:$A$46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cat>
          <c:val>
            <c:numRef>
              <c:f>waktu!$C$42:$C$46</c:f>
              <c:numCache>
                <c:formatCode>0.000</c:formatCode>
                <c:ptCount val="5"/>
                <c:pt idx="0">
                  <c:v>43.129799999999996</c:v>
                </c:pt>
                <c:pt idx="1">
                  <c:v>84.049799999999991</c:v>
                </c:pt>
                <c:pt idx="2">
                  <c:v>115.6618</c:v>
                </c:pt>
                <c:pt idx="3">
                  <c:v>151.02820000000003</c:v>
                </c:pt>
                <c:pt idx="4">
                  <c:v>189.76359999999997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waktu!$D$41</c:f>
              <c:strCache>
                <c:ptCount val="1"/>
                <c:pt idx="0">
                  <c:v>delete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6940824373735549E-2"/>
                  <c:y val="-3.07667065473952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9A83D"/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endParaRPr lang="id-ID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waktu!$A$42:$A$46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cat>
          <c:val>
            <c:numRef>
              <c:f>waktu!$D$42:$D$46</c:f>
              <c:numCache>
                <c:formatCode>0.000</c:formatCode>
                <c:ptCount val="5"/>
                <c:pt idx="0">
                  <c:v>9.9955999999999996</c:v>
                </c:pt>
                <c:pt idx="1">
                  <c:v>19.105599999999999</c:v>
                </c:pt>
                <c:pt idx="2">
                  <c:v>27.8264</c:v>
                </c:pt>
                <c:pt idx="3">
                  <c:v>38.169400000000003</c:v>
                </c:pt>
                <c:pt idx="4">
                  <c:v>50.250799999999998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713654512"/>
        <c:axId val="-1713663216"/>
      </c:lineChart>
      <c:catAx>
        <c:axId val="-1713654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Jumlah query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713663216"/>
        <c:crosses val="autoZero"/>
        <c:auto val="1"/>
        <c:lblAlgn val="ctr"/>
        <c:lblOffset val="100"/>
        <c:noMultiLvlLbl val="0"/>
      </c:catAx>
      <c:valAx>
        <c:axId val="-171366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Lt" pitchFamily="2" charset="0"/>
                    <a:ea typeface="Roboto Lt" pitchFamily="2" charset="0"/>
                    <a:cs typeface="+mn-cs"/>
                  </a:defRPr>
                </a:pPr>
                <a:r>
                  <a:rPr lang="id-ID"/>
                  <a:t>Waktu transformasi (s)</a:t>
                </a:r>
              </a:p>
            </c:rich>
          </c:tx>
          <c:layout>
            <c:manualLayout>
              <c:xMode val="edge"/>
              <c:yMode val="edge"/>
              <c:x val="1.2573987686732792E-2"/>
              <c:y val="0.17529645728884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t" pitchFamily="2" charset="0"/>
                  <a:ea typeface="Roboto Lt" pitchFamily="2" charset="0"/>
                  <a:cs typeface="+mn-cs"/>
                </a:defRPr>
              </a:pPr>
              <a:endParaRPr lang="id-ID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pPr>
            <a:endParaRPr lang="id-ID"/>
          </a:p>
        </c:txPr>
        <c:crossAx val="-171365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t" pitchFamily="2" charset="0"/>
              <a:ea typeface="Roboto Lt" pitchFamily="2" charset="0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Roboto Lt" pitchFamily="2" charset="0"/>
          <a:ea typeface="Roboto Lt" pitchFamily="2" charset="0"/>
        </a:defRPr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C4069-FF71-44A3-A4C3-86C0DFB41E93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1332D-AA23-41E4-8969-C01FDEFF14A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3583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Sebelum ini tambahkan : </a:t>
            </a:r>
          </a:p>
          <a:p>
            <a:r>
              <a:rPr lang="id-ID" dirty="0" smtClean="0"/>
              <a:t>Kalau ada grafik</a:t>
            </a:r>
            <a:r>
              <a:rPr lang="id-ID" baseline="0" dirty="0" smtClean="0"/>
              <a:t> data perharinya. (v</a:t>
            </a:r>
            <a:r>
              <a:rPr lang="id-ID" baseline="0" dirty="0" smtClean="0"/>
              <a:t>)</a:t>
            </a:r>
          </a:p>
          <a:p>
            <a:r>
              <a:rPr lang="id-ID" baseline="0" dirty="0" smtClean="0"/>
              <a:t>Disingkat 15s-20s</a:t>
            </a:r>
            <a:endParaRPr lang="id-ID" dirty="0" smtClean="0"/>
          </a:p>
          <a:p>
            <a:r>
              <a:rPr lang="id-ID" dirty="0" smtClean="0"/>
              <a:t>Arus informasi sangat besar, penggunaan</a:t>
            </a:r>
            <a:r>
              <a:rPr lang="id-ID" baseline="0" dirty="0" smtClean="0"/>
              <a:t> sosial media. Jumlah data perhari &lt;x&gt; (v)</a:t>
            </a:r>
          </a:p>
          <a:p>
            <a:r>
              <a:rPr lang="id-ID" baseline="0" dirty="0" smtClean="0"/>
              <a:t>Sehingga waktu untuk mengambil data lebih banyak.</a:t>
            </a:r>
          </a:p>
          <a:p>
            <a:r>
              <a:rPr lang="id-ID" baseline="0" dirty="0" smtClean="0"/>
              <a:t>Problemnya adalah data skrg SQL, bagaimana transformasikannya ke NoSQL.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9750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Dibuat diagram : </a:t>
            </a:r>
          </a:p>
          <a:p>
            <a:r>
              <a:rPr lang="id-ID" dirty="0" smtClean="0"/>
              <a:t>Instalasi -&gt; membuat </a:t>
            </a:r>
            <a:r>
              <a:rPr lang="id-ID" baseline="0" dirty="0" smtClean="0"/>
              <a:t>fungsi sinkronisasi -&gt; membangun fungsi antarmuka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464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Data yang digunakan dimasukan (flight)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1442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Tambahkan</a:t>
            </a:r>
            <a:r>
              <a:rPr lang="id-ID" baseline="0" dirty="0" smtClean="0"/>
              <a:t> point setiap nomor : bulet</a:t>
            </a:r>
            <a:endParaRPr lang="id-ID" dirty="0" smtClean="0"/>
          </a:p>
          <a:p>
            <a:r>
              <a:rPr lang="id-ID" dirty="0" smtClean="0"/>
              <a:t>Tampilkan video ketika </a:t>
            </a:r>
            <a:r>
              <a:rPr lang="id-ID" dirty="0" smtClean="0"/>
              <a:t>inisialisasi (v)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869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Video ketika transformasi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9929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Video contoh ketika mengakses data </a:t>
            </a:r>
            <a:r>
              <a:rPr lang="id-ID" dirty="0" smtClean="0"/>
              <a:t>adapter</a:t>
            </a:r>
          </a:p>
          <a:p>
            <a:r>
              <a:rPr lang="id-ID" dirty="0" smtClean="0"/>
              <a:t>Angka di grafik tidak usah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939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2563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Ditunjukan dengan</a:t>
            </a:r>
            <a:r>
              <a:rPr lang="id-ID" baseline="0" dirty="0" smtClean="0"/>
              <a:t> angka.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9351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Ditunjukan dengan</a:t>
            </a:r>
            <a:r>
              <a:rPr lang="id-ID" baseline="0" dirty="0" smtClean="0"/>
              <a:t> angka.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637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Sebelum ini tambahkan : </a:t>
            </a:r>
          </a:p>
          <a:p>
            <a:r>
              <a:rPr lang="id-ID" dirty="0" smtClean="0"/>
              <a:t>Kalau ada grafik</a:t>
            </a:r>
            <a:r>
              <a:rPr lang="id-ID" baseline="0" dirty="0" smtClean="0"/>
              <a:t> data perharinya. (v)</a:t>
            </a:r>
            <a:endParaRPr lang="id-ID" dirty="0" smtClean="0"/>
          </a:p>
          <a:p>
            <a:r>
              <a:rPr lang="id-ID" dirty="0" smtClean="0"/>
              <a:t>Arus informasi sangat besar, penggunaan</a:t>
            </a:r>
            <a:r>
              <a:rPr lang="id-ID" baseline="0" dirty="0" smtClean="0"/>
              <a:t> sosial media. Jumlah data perhari &lt;x&gt;.</a:t>
            </a:r>
          </a:p>
          <a:p>
            <a:r>
              <a:rPr lang="id-ID" baseline="0" dirty="0" smtClean="0"/>
              <a:t>Sehingga waktu untuk mengambil data lebih banyak.</a:t>
            </a:r>
          </a:p>
          <a:p>
            <a:r>
              <a:rPr lang="id-ID" baseline="0" dirty="0" smtClean="0"/>
              <a:t>Problemnya adalah data skrg SQL, bagaimana transformasikannya ke NoSQL.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97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-Basis data NoSQL, singkatan dari </a:t>
            </a:r>
            <a:r>
              <a:rPr lang="id-ID" i="1" dirty="0" smtClean="0"/>
              <a:t>Not Only SQL</a:t>
            </a:r>
            <a:r>
              <a:rPr lang="id-ID" dirty="0" smtClean="0"/>
              <a:t>, semakin banyak digunakan seiring dengan bertambahnya jumlah aplikasi </a:t>
            </a:r>
            <a:r>
              <a:rPr lang="id-ID" i="1" dirty="0" smtClean="0"/>
              <a:t>big data</a:t>
            </a:r>
            <a:r>
              <a:rPr lang="id-ID" dirty="0" smtClean="0"/>
              <a:t>.</a:t>
            </a:r>
          </a:p>
          <a:p>
            <a:r>
              <a:rPr lang="id-ID" dirty="0" smtClean="0"/>
              <a:t>-Kebanyakan sistem dewasa ini masih menggunakan </a:t>
            </a:r>
            <a:r>
              <a:rPr lang="id-ID" i="1" dirty="0" smtClean="0"/>
              <a:t>relational database</a:t>
            </a:r>
            <a:r>
              <a:rPr lang="id-ID" dirty="0" smtClean="0"/>
              <a:t> (RDB).</a:t>
            </a:r>
          </a:p>
          <a:p>
            <a:r>
              <a:rPr lang="id-ID" dirty="0" smtClean="0"/>
              <a:t>-Tetapi seiring dengan jumlah data yang terus bertambah tiap tahunnya, sistem menangani </a:t>
            </a:r>
            <a:r>
              <a:rPr lang="id-ID" i="1" dirty="0" smtClean="0"/>
              <a:t>big data</a:t>
            </a:r>
            <a:r>
              <a:rPr lang="id-ID" dirty="0" smtClean="0"/>
              <a:t> dengan basis data NoSQL untuk menganalisis dan mengakses data dengan lebih cepat.</a:t>
            </a:r>
          </a:p>
          <a:p>
            <a:r>
              <a:rPr lang="id-ID" dirty="0" smtClean="0"/>
              <a:t>-Dibandingkan merubah kode sumber atau merubah basis data RBD menjadi NoSQL, penulis melakukan riset untuk mengintegrasikan kedua basis data.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491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Bentuk data Ketika di MySQL dan HBase. Tambahkan phoenix</a:t>
            </a:r>
            <a:r>
              <a:rPr lang="id-ID" baseline="0" dirty="0" smtClean="0"/>
              <a:t> di data adapter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9483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Bentuk data Ketika di MySQL dan HBase. Tambahkan phoenix</a:t>
            </a:r>
            <a:r>
              <a:rPr lang="id-ID" baseline="0" dirty="0" smtClean="0"/>
              <a:t> di data adapter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043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Bentuk data Ketika di MySQL dan HBase. Tambahkan phoenix</a:t>
            </a:r>
            <a:r>
              <a:rPr lang="id-ID" baseline="0" dirty="0" smtClean="0"/>
              <a:t> di data adapter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6699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Ditambahkan :</a:t>
            </a:r>
            <a:r>
              <a:rPr lang="id-ID" baseline="0" dirty="0" smtClean="0"/>
              <a:t> </a:t>
            </a:r>
          </a:p>
          <a:p>
            <a:r>
              <a:rPr lang="id-ID" baseline="0" dirty="0" smtClean="0"/>
              <a:t>- Insert, update, delete (sql)</a:t>
            </a:r>
          </a:p>
          <a:p>
            <a:r>
              <a:rPr lang="id-ID" dirty="0" smtClean="0"/>
              <a:t>-</a:t>
            </a:r>
            <a:r>
              <a:rPr lang="id-ID" baseline="0" dirty="0" smtClean="0"/>
              <a:t> Search data (noSQL)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8424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Dijadikan satu,</a:t>
            </a:r>
            <a:r>
              <a:rPr lang="id-ID" baseline="0" dirty="0" smtClean="0"/>
              <a:t> satu kotak (sperti gambar)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429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Dump: kumpulkan </a:t>
            </a:r>
            <a:r>
              <a:rPr lang="id-ID" dirty="0" smtClean="0"/>
              <a:t>(v)</a:t>
            </a:r>
          </a:p>
          <a:p>
            <a:r>
              <a:rPr lang="id-ID" dirty="0" smtClean="0"/>
              <a:t>Salah spasi di asikan (v)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1332D-AA23-41E4-8969-C01FDEFF14AB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294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989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938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97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209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92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169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098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206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967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37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350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C5AD2-591F-45CF-8778-E39A89A8F1B1}" type="datetimeFigureOut">
              <a:rPr lang="id-ID" smtClean="0"/>
              <a:t>17/06/2017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78F54-BA97-44C4-B8D7-B8F3B11D25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827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6846" y="1680930"/>
            <a:ext cx="8012354" cy="2383071"/>
          </a:xfrm>
        </p:spPr>
        <p:txBody>
          <a:bodyPr>
            <a:noAutofit/>
          </a:bodyPr>
          <a:lstStyle/>
          <a:p>
            <a:pPr algn="l"/>
            <a:r>
              <a:rPr lang="id-ID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SINKRONISASI BASIS DATA SQL DENGAN BASIS DATA NOSQL MENGGUNAKAN </a:t>
            </a:r>
            <a:r>
              <a:rPr lang="id-ID" sz="3600" b="1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DATA ADAPTER</a:t>
            </a:r>
            <a:r>
              <a:rPr lang="id-ID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DENGAN PENDEKATAN </a:t>
            </a:r>
            <a:r>
              <a:rPr lang="id-ID" sz="3600" b="1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QUERY</a:t>
            </a:r>
            <a:r>
              <a:rPr lang="id-ID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id-ID" sz="3600" b="1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DIRECT ACCESS</a:t>
            </a:r>
            <a:r>
              <a:rPr lang="id-ID" sz="3600" dirty="0" smtClean="0">
                <a:solidFill>
                  <a:schemeClr val="bg1"/>
                </a:solidFill>
                <a:effectLst/>
                <a:latin typeface="Roboto" pitchFamily="2" charset="0"/>
                <a:ea typeface="Roboto" pitchFamily="2" charset="0"/>
              </a:rPr>
              <a:t/>
            </a:r>
            <a:br>
              <a:rPr lang="id-ID" sz="3600" dirty="0" smtClean="0">
                <a:solidFill>
                  <a:schemeClr val="bg1"/>
                </a:solidFill>
                <a:effectLst/>
                <a:latin typeface="Roboto" pitchFamily="2" charset="0"/>
                <a:ea typeface="Roboto" pitchFamily="2" charset="0"/>
              </a:rPr>
            </a:br>
            <a:endParaRPr lang="id-ID" sz="3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846" y="5464269"/>
            <a:ext cx="3505200" cy="1252350"/>
          </a:xfrm>
        </p:spPr>
        <p:txBody>
          <a:bodyPr/>
          <a:lstStyle/>
          <a:p>
            <a:pPr algn="l"/>
            <a:r>
              <a:rPr lang="id-ID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I G. N. Adi Wicaksana</a:t>
            </a:r>
            <a:br>
              <a:rPr lang="id-ID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</a:br>
            <a:r>
              <a:rPr lang="id-ID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5113100110</a:t>
            </a:r>
            <a:endParaRPr lang="id-ID" dirty="0">
              <a:solidFill>
                <a:schemeClr val="bg1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26846" y="4134691"/>
            <a:ext cx="6096000" cy="1400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Ir. Muchammad Husni, </a:t>
            </a:r>
            <a:r>
              <a:rPr lang="id-ID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M.Kom.</a:t>
            </a:r>
            <a:br>
              <a:rPr lang="id-ID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</a:br>
            <a:r>
              <a:rPr lang="id-ID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Henning </a:t>
            </a:r>
            <a:r>
              <a:rPr lang="id-ID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Titi Ciptaningtyas, S.Kom., M.Kom.</a:t>
            </a:r>
            <a:endParaRPr lang="id-ID" dirty="0" smtClean="0">
              <a:solidFill>
                <a:schemeClr val="bg1"/>
              </a:solidFill>
              <a:effectLst/>
              <a:latin typeface="Roboto Lt" pitchFamily="2" charset="0"/>
              <a:ea typeface="Roboto Lt" pitchFamily="2" charset="0"/>
            </a:endParaRPr>
          </a:p>
          <a:p>
            <a:pPr algn="l"/>
            <a:endParaRPr lang="id-ID" dirty="0">
              <a:solidFill>
                <a:schemeClr val="bg1"/>
              </a:solidFill>
              <a:effectLst/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839200" y="6240783"/>
            <a:ext cx="3234006" cy="475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000" dirty="0" smtClean="0">
                <a:solidFill>
                  <a:srgbClr val="1364A5"/>
                </a:solidFill>
                <a:latin typeface="Roboto Lt" pitchFamily="2" charset="0"/>
                <a:ea typeface="Roboto Lt" pitchFamily="2" charset="0"/>
              </a:rPr>
              <a:t>Rabu, 21 Juni 2017</a:t>
            </a:r>
            <a:endParaRPr lang="id-ID" sz="2000" dirty="0">
              <a:solidFill>
                <a:srgbClr val="1364A5"/>
              </a:solidFill>
              <a:latin typeface="Roboto Lt" pitchFamily="2" charset="0"/>
              <a:ea typeface="Roboto L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064001"/>
            <a:ext cx="1997612" cy="12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688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133" y="3033968"/>
            <a:ext cx="4228485" cy="1082675"/>
          </a:xfrm>
        </p:spPr>
        <p:txBody>
          <a:bodyPr>
            <a:normAutofit/>
          </a:bodyPr>
          <a:lstStyle/>
          <a:p>
            <a:r>
              <a:rPr lang="id-ID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Landasan teori</a:t>
            </a:r>
            <a:endParaRPr lang="id-ID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053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2278089"/>
            <a:ext cx="4865914" cy="1872343"/>
          </a:xfrm>
          <a:prstGeom prst="rect">
            <a:avLst/>
          </a:prstGeom>
          <a:solidFill>
            <a:srgbClr val="33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3399E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1364A5"/>
                </a:solidFill>
                <a:latin typeface="Bebas Neue" panose="020B0606020202050201" pitchFamily="34" charset="0"/>
              </a:rPr>
              <a:t>SQL</a:t>
            </a:r>
            <a:endParaRPr lang="id-ID" dirty="0">
              <a:solidFill>
                <a:srgbClr val="1364A5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829" y="2515478"/>
            <a:ext cx="4865914" cy="16432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d-ID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Basis data relasional </a:t>
            </a:r>
            <a:r>
              <a:rPr lang="id-ID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(SQL) adalah </a:t>
            </a:r>
            <a:r>
              <a:rPr lang="id-ID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model </a:t>
            </a:r>
            <a:r>
              <a:rPr lang="id-ID" i="1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database</a:t>
            </a:r>
            <a:r>
              <a:rPr lang="id-ID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 yang menyimpan data pada </a:t>
            </a:r>
            <a:r>
              <a:rPr lang="id-ID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tabel.</a:t>
            </a:r>
            <a:endParaRPr lang="id-ID" dirty="0">
              <a:solidFill>
                <a:schemeClr val="bg1"/>
              </a:solidFill>
              <a:latin typeface="Roboto Lt" pitchFamily="2" charset="0"/>
              <a:ea typeface="Roboto Lt" pitchFamily="2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992559"/>
              </p:ext>
            </p:extLst>
          </p:nvPr>
        </p:nvGraphicFramePr>
        <p:xfrm>
          <a:off x="838200" y="2685608"/>
          <a:ext cx="6070600" cy="16306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40364"/>
                <a:gridCol w="1560149"/>
                <a:gridCol w="1868930"/>
                <a:gridCol w="1607671"/>
                <a:gridCol w="493486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b="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Id</a:t>
                      </a:r>
                      <a:endParaRPr lang="id-ID" sz="20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b="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Username</a:t>
                      </a:r>
                      <a:endParaRPr lang="id-ID" sz="20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b="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First </a:t>
                      </a:r>
                      <a:r>
                        <a:rPr lang="id-ID" sz="2000" b="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name</a:t>
                      </a:r>
                      <a:endParaRPr lang="id-ID" sz="20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b="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Last </a:t>
                      </a:r>
                      <a:r>
                        <a:rPr lang="id-ID" sz="2000" b="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name</a:t>
                      </a:r>
                      <a:endParaRPr lang="id-ID" sz="20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b="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...</a:t>
                      </a:r>
                      <a:endParaRPr lang="id-ID" sz="20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1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Johndoe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John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Doe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...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2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Bill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Bill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Gates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3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Stevejob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Steve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Job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4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20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170" name="Picture 2" descr="https://upload.wikimedia.org/wikipedia/en/thumb/6/62/MySQL.svg/1200px-MySQL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95" y="2408067"/>
            <a:ext cx="2111847" cy="10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7402276" y="1407885"/>
            <a:ext cx="3338286" cy="3338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2088921"/>
            <a:ext cx="4459514" cy="426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9A83D"/>
              </a:buClr>
              <a:buNone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Contoh bentuk data di MySQL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9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6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2103096"/>
            <a:ext cx="5388429" cy="2199141"/>
          </a:xfrm>
          <a:prstGeom prst="rect">
            <a:avLst/>
          </a:prstGeom>
          <a:solidFill>
            <a:srgbClr val="33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3399E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1364A5"/>
                </a:solidFill>
                <a:latin typeface="Bebas Neue" panose="020B0606020202050201" pitchFamily="34" charset="0"/>
              </a:rPr>
              <a:t>NoSQL</a:t>
            </a:r>
            <a:endParaRPr lang="id-ID" dirty="0">
              <a:solidFill>
                <a:srgbClr val="1364A5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7" y="2443671"/>
            <a:ext cx="4865914" cy="164329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d-ID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NoSQL memberikan performa dan skalabilitas yang lebih baik jika dibandingkan dengan basis data </a:t>
            </a:r>
            <a:r>
              <a:rPr lang="id-ID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relasional.</a:t>
            </a:r>
            <a:endParaRPr lang="id-ID" dirty="0">
              <a:solidFill>
                <a:schemeClr val="bg1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402276" y="1407885"/>
            <a:ext cx="3338286" cy="3338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2" descr="https://hbase.apache.org/images/hbase_logo_with_orca_lar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34" y="2733448"/>
            <a:ext cx="2823727" cy="7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63533" y="2103096"/>
            <a:ext cx="4865914" cy="1643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9A83D"/>
              </a:buClr>
              <a:buFont typeface="Wingdings" panose="05000000000000000000" pitchFamily="2" charset="2"/>
              <a:buChar char="§"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Document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9A83D"/>
              </a:buClr>
              <a:buFont typeface="Wingdings" panose="05000000000000000000" pitchFamily="2" charset="2"/>
              <a:buChar char="§"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Graph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9A83D"/>
              </a:buClr>
              <a:buFont typeface="Wingdings" panose="05000000000000000000" pitchFamily="2" charset="2"/>
              <a:buChar char="§"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Key-value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9A83D"/>
              </a:buClr>
              <a:buFont typeface="Wingdings" panose="05000000000000000000" pitchFamily="2" charset="2"/>
              <a:buChar char="§"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Wide-column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582202" y="1881698"/>
            <a:ext cx="620490" cy="1703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9A83D"/>
              </a:buClr>
              <a:buNone/>
            </a:pPr>
            <a:r>
              <a:rPr lang="id-ID" sz="11500" dirty="0">
                <a:solidFill>
                  <a:srgbClr val="F9A83D"/>
                </a:solidFill>
                <a:latin typeface="Roboto Lt" pitchFamily="2" charset="0"/>
                <a:ea typeface="Roboto Lt" pitchFamily="2" charset="0"/>
              </a:rPr>
              <a:t>{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63492"/>
              </p:ext>
            </p:extLst>
          </p:nvPr>
        </p:nvGraphicFramePr>
        <p:xfrm>
          <a:off x="516194" y="2582005"/>
          <a:ext cx="6189407" cy="205447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43616"/>
                <a:gridCol w="1763108"/>
                <a:gridCol w="1292524"/>
                <a:gridCol w="1350063"/>
                <a:gridCol w="1240096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rowID</a:t>
                      </a:r>
                      <a:endParaRPr lang="id-ID" sz="18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Column family</a:t>
                      </a:r>
                      <a:endParaRPr lang="id-ID" sz="18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 smtClean="0">
                          <a:effectLst/>
                          <a:latin typeface="Roboto Lt" pitchFamily="2" charset="0"/>
                          <a:ea typeface="Roboto Lt" pitchFamily="2" charset="0"/>
                          <a:cs typeface="+mn-cs"/>
                        </a:rPr>
                        <a:t>Column</a:t>
                      </a:r>
                      <a:endParaRPr lang="id-ID" sz="18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Timestamp</a:t>
                      </a:r>
                      <a:endParaRPr lang="id-ID" sz="18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Value</a:t>
                      </a:r>
                      <a:endParaRPr lang="id-ID" sz="1800" b="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1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Identity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Username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14566123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</a:rPr>
                        <a:t>Johndoe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Identity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First name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14587818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john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Identity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Last name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14786811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doe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2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identity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14656716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bill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2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Roboto Lt" pitchFamily="2" charset="0"/>
                          <a:ea typeface="Roboto Lt" pitchFamily="2" charset="0"/>
                          <a:cs typeface="Times New Roman" panose="02020603050405020304" pitchFamily="18" charset="0"/>
                        </a:rPr>
                        <a:t>...</a:t>
                      </a:r>
                      <a:endParaRPr lang="id-ID" sz="1800" dirty="0">
                        <a:effectLst/>
                        <a:latin typeface="Roboto Lt" pitchFamily="2" charset="0"/>
                        <a:ea typeface="Roboto Lt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2088921"/>
            <a:ext cx="4459514" cy="426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9A83D"/>
              </a:buClr>
              <a:buNone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Contoh bentuk data di HBase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9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6" grpId="0" animBg="1"/>
      <p:bldP spid="11" grpId="0"/>
      <p:bldP spid="11" grpId="1"/>
      <p:bldP spid="12" grpId="0"/>
      <p:bldP spid="12" grpId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777773"/>
            <a:ext cx="5388429" cy="3447370"/>
          </a:xfrm>
          <a:prstGeom prst="rect">
            <a:avLst/>
          </a:prstGeom>
          <a:solidFill>
            <a:srgbClr val="33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3399E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1364A5"/>
                </a:solidFill>
                <a:latin typeface="Bebas Neue" panose="020B0606020202050201" pitchFamily="34" charset="0"/>
              </a:rPr>
              <a:t>Data adapter</a:t>
            </a:r>
            <a:endParaRPr lang="id-ID" dirty="0">
              <a:solidFill>
                <a:srgbClr val="1364A5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7" y="2118347"/>
            <a:ext cx="4865914" cy="31067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d-ID" sz="2400" i="1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Data adapter </a:t>
            </a:r>
            <a:r>
              <a:rPr lang="id-ID" sz="24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bertanggung jawab untuk menerima </a:t>
            </a:r>
            <a:r>
              <a:rPr lang="id-ID" sz="2400" i="1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query</a:t>
            </a:r>
            <a:r>
              <a:rPr lang="id-ID" sz="24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 dari aplikasi dan mentransformasi data antar basis data dalam suatu waktu. Sistem menyajikan antarmuka parsing </a:t>
            </a:r>
            <a:r>
              <a:rPr lang="id-ID" sz="2400" i="1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query</a:t>
            </a:r>
            <a:r>
              <a:rPr lang="id-ID" sz="24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 SQL untuk mengakses </a:t>
            </a:r>
            <a:r>
              <a:rPr lang="id-ID" sz="2400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SQL dan </a:t>
            </a:r>
            <a:r>
              <a:rPr lang="id-ID" sz="24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NoSQL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0902" y="2447272"/>
            <a:ext cx="1944924" cy="431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9A83D"/>
              </a:buClr>
              <a:buNone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DB Adapter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23520" y="2447272"/>
            <a:ext cx="620490" cy="1703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9A83D"/>
              </a:buClr>
              <a:buNone/>
            </a:pPr>
            <a:r>
              <a:rPr lang="id-ID" sz="11500" dirty="0">
                <a:solidFill>
                  <a:srgbClr val="F9A83D"/>
                </a:solidFill>
                <a:latin typeface="Roboto Lt" pitchFamily="2" charset="0"/>
                <a:ea typeface="Roboto Lt" pitchFamily="2" charset="0"/>
              </a:rPr>
              <a:t>{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40901" y="3934898"/>
            <a:ext cx="2830295" cy="431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9A83D"/>
              </a:buClr>
              <a:buNone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DB Converter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44010" y="1690688"/>
            <a:ext cx="3338286" cy="3338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42" name="Picture 2" descr="https://phoenix.apache.org/images/phoenix-logo-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21" y="2989887"/>
            <a:ext cx="2396464" cy="6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1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  <p:bldP spid="11" grpId="0"/>
      <p:bldP spid="11" grpId="1"/>
      <p:bldP spid="12" grpId="0"/>
      <p:bldP spid="12" grpId="1"/>
      <p:bldP spid="9" grpId="0"/>
      <p:bldP spid="9" grpId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133" y="3033968"/>
            <a:ext cx="4228485" cy="1082675"/>
          </a:xfrm>
        </p:spPr>
        <p:txBody>
          <a:bodyPr>
            <a:normAutofit fontScale="90000"/>
          </a:bodyPr>
          <a:lstStyle/>
          <a:p>
            <a:r>
              <a:rPr lang="id-ID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Desain &amp; implementasi</a:t>
            </a:r>
            <a:endParaRPr lang="id-ID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9804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7" y="1113287"/>
            <a:ext cx="3750928" cy="4189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6995888" y="768800"/>
            <a:ext cx="4304187" cy="1248229"/>
            <a:chOff x="6342744" y="2268424"/>
            <a:chExt cx="4304187" cy="1248229"/>
          </a:xfrm>
        </p:grpSpPr>
        <p:sp>
          <p:nvSpPr>
            <p:cNvPr id="6" name="Rectangle 5"/>
            <p:cNvSpPr/>
            <p:nvPr/>
          </p:nvSpPr>
          <p:spPr>
            <a:xfrm>
              <a:off x="6836229" y="2268424"/>
              <a:ext cx="3680074" cy="1248229"/>
            </a:xfrm>
            <a:prstGeom prst="rect">
              <a:avLst/>
            </a:prstGeom>
            <a:solidFill>
              <a:srgbClr val="339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166312" y="2477041"/>
              <a:ext cx="34806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dirty="0" smtClean="0">
                  <a:solidFill>
                    <a:schemeClr val="bg1"/>
                  </a:solidFill>
                  <a:latin typeface="Roboto Lt" pitchFamily="2" charset="0"/>
                  <a:ea typeface="Roboto Lt" pitchFamily="2" charset="0"/>
                </a:rPr>
                <a:t>Desain sistem </a:t>
              </a:r>
              <a:r>
                <a:rPr lang="id-ID" sz="2400" i="1" dirty="0" smtClean="0">
                  <a:solidFill>
                    <a:schemeClr val="bg1"/>
                  </a:solidFill>
                  <a:latin typeface="Roboto Lt" pitchFamily="2" charset="0"/>
                  <a:ea typeface="Roboto Lt" pitchFamily="2" charset="0"/>
                </a:rPr>
                <a:t>data adapter</a:t>
              </a:r>
              <a:r>
                <a:rPr lang="id-ID" sz="2400" dirty="0" smtClean="0">
                  <a:solidFill>
                    <a:schemeClr val="bg1"/>
                  </a:solidFill>
                  <a:latin typeface="Roboto Lt" pitchFamily="2" charset="0"/>
                  <a:ea typeface="Roboto Lt" pitchFamily="2" charset="0"/>
                </a:rPr>
                <a:t> secara umum</a:t>
              </a:r>
              <a:endParaRPr lang="id-ID" sz="24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rot="16200000">
              <a:off x="6313716" y="2711109"/>
              <a:ext cx="420914" cy="362857"/>
            </a:xfrm>
            <a:prstGeom prst="triangle">
              <a:avLst/>
            </a:prstGeom>
            <a:solidFill>
              <a:srgbClr val="339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964728" y="2971099"/>
            <a:ext cx="1208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Insert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Update</a:t>
            </a:r>
            <a:endParaRPr lang="id-ID" sz="1600" i="1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0085" y="3627925"/>
            <a:ext cx="140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Search data</a:t>
            </a:r>
            <a:endParaRPr lang="id-ID" sz="1600" i="1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72343" y="2740712"/>
            <a:ext cx="1393709" cy="1291772"/>
          </a:xfrm>
          <a:prstGeom prst="rect">
            <a:avLst/>
          </a:prstGeom>
          <a:noFill/>
          <a:ln>
            <a:solidFill>
              <a:srgbClr val="F9A83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7300688" y="3526972"/>
            <a:ext cx="1393709" cy="505512"/>
          </a:xfrm>
          <a:prstGeom prst="rect">
            <a:avLst/>
          </a:prstGeom>
          <a:noFill/>
          <a:ln>
            <a:solidFill>
              <a:srgbClr val="F9A83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>
            <a:off x="2569198" y="4032484"/>
            <a:ext cx="1029959" cy="5830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3" idx="2"/>
          </p:cNvCxnSpPr>
          <p:nvPr/>
        </p:nvCxnSpPr>
        <p:spPr>
          <a:xfrm flipV="1">
            <a:off x="7129828" y="4032484"/>
            <a:ext cx="867715" cy="536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976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1364A5"/>
                </a:solidFill>
                <a:latin typeface="Bebas Neue" panose="020B0606020202050201" pitchFamily="34" charset="0"/>
                <a:ea typeface="Ebrima" panose="02000000000000000000" pitchFamily="2" charset="0"/>
                <a:cs typeface="Ebrima" panose="02000000000000000000" pitchFamily="2" charset="0"/>
              </a:rPr>
              <a:t>DESAIN SISTEM</a:t>
            </a:r>
            <a:endParaRPr lang="id-ID" dirty="0">
              <a:solidFill>
                <a:srgbClr val="1364A5"/>
              </a:solidFill>
              <a:latin typeface="Bebas Neue" panose="020B0606020202050201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30824"/>
              </p:ext>
            </p:extLst>
          </p:nvPr>
        </p:nvGraphicFramePr>
        <p:xfrm>
          <a:off x="2032000" y="1796981"/>
          <a:ext cx="8127999" cy="376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/>
                <a:gridCol w="2709333"/>
                <a:gridCol w="2709333"/>
              </a:tblGrid>
              <a:tr h="423778">
                <a:tc gridSpan="3">
                  <a:txBody>
                    <a:bodyPr/>
                    <a:lstStyle/>
                    <a:p>
                      <a:pPr algn="ctr"/>
                      <a:r>
                        <a:rPr lang="id-ID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 Bk" pitchFamily="2" charset="0"/>
                          <a:ea typeface="Roboto Bk" pitchFamily="2" charset="0"/>
                        </a:rPr>
                        <a:t>Sistem Data Adapter </a:t>
                      </a:r>
                      <a:endParaRPr lang="id-ID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Bk" pitchFamily="2" charset="0"/>
                        <a:ea typeface="Roboto Bk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38212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latin typeface="Roboto Lt" pitchFamily="2" charset="0"/>
                          <a:ea typeface="Roboto Lt" pitchFamily="2" charset="0"/>
                        </a:rPr>
                        <a:t>Server Data Adapter</a:t>
                      </a:r>
                    </a:p>
                    <a:p>
                      <a:pPr algn="ctr"/>
                      <a:endParaRPr lang="id-ID" dirty="0" smtClean="0">
                        <a:latin typeface="Roboto Lt" pitchFamily="2" charset="0"/>
                        <a:ea typeface="Roboto Lt" pitchFamily="2" charset="0"/>
                      </a:endParaRPr>
                    </a:p>
                    <a:p>
                      <a:pPr algn="ctr"/>
                      <a:endParaRPr lang="id-ID" dirty="0" smtClean="0">
                        <a:latin typeface="Roboto Lt" pitchFamily="2" charset="0"/>
                        <a:ea typeface="Roboto Lt" pitchFamily="2" charset="0"/>
                      </a:endParaRPr>
                    </a:p>
                    <a:p>
                      <a:pPr algn="ctr"/>
                      <a:endParaRPr lang="id-ID" dirty="0" smtClean="0">
                        <a:latin typeface="Roboto Lt" pitchFamily="2" charset="0"/>
                        <a:ea typeface="Roboto Lt" pitchFamily="2" charset="0"/>
                      </a:endParaRPr>
                    </a:p>
                    <a:p>
                      <a:pPr algn="ctr"/>
                      <a:endParaRPr lang="id-ID" dirty="0" smtClean="0">
                        <a:latin typeface="Roboto Lt" pitchFamily="2" charset="0"/>
                        <a:ea typeface="Roboto Lt" pitchFamily="2" charset="0"/>
                      </a:endParaRPr>
                    </a:p>
                    <a:p>
                      <a:pPr algn="ctr"/>
                      <a:endParaRPr lang="id-ID" dirty="0" smtClean="0">
                        <a:latin typeface="Roboto Lt" pitchFamily="2" charset="0"/>
                        <a:ea typeface="Roboto Lt" pitchFamily="2" charset="0"/>
                      </a:endParaRPr>
                    </a:p>
                    <a:p>
                      <a:pPr algn="ctr"/>
                      <a:endParaRPr lang="id-ID" dirty="0" smtClean="0">
                        <a:latin typeface="Roboto Lt" pitchFamily="2" charset="0"/>
                        <a:ea typeface="Roboto Lt" pitchFamily="2" charset="0"/>
                      </a:endParaRPr>
                    </a:p>
                    <a:p>
                      <a:pPr algn="ctr"/>
                      <a:endParaRPr lang="id-ID" dirty="0" smtClean="0">
                        <a:latin typeface="Roboto Lt" pitchFamily="2" charset="0"/>
                        <a:ea typeface="Roboto Lt" pitchFamily="2" charset="0"/>
                      </a:endParaRPr>
                    </a:p>
                    <a:p>
                      <a:pPr algn="ctr"/>
                      <a:endParaRPr lang="id-ID" dirty="0" smtClean="0">
                        <a:latin typeface="Roboto Lt" pitchFamily="2" charset="0"/>
                        <a:ea typeface="Roboto Lt" pitchFamily="2" charset="0"/>
                      </a:endParaRPr>
                    </a:p>
                    <a:p>
                      <a:pPr algn="ctr"/>
                      <a:endParaRPr lang="id-ID" dirty="0" smtClean="0">
                        <a:latin typeface="Roboto Lt" pitchFamily="2" charset="0"/>
                        <a:ea typeface="Roboto Lt" pitchFamily="2" charset="0"/>
                      </a:endParaRPr>
                    </a:p>
                    <a:p>
                      <a:pPr algn="ctr"/>
                      <a:endParaRPr lang="id-ID" dirty="0">
                        <a:latin typeface="Roboto Lt" pitchFamily="2" charset="0"/>
                        <a:ea typeface="Roboto L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latin typeface="Roboto Lt" pitchFamily="2" charset="0"/>
                          <a:ea typeface="Roboto Lt" pitchFamily="2" charset="0"/>
                        </a:rPr>
                        <a:t>Server NoSQL</a:t>
                      </a:r>
                    </a:p>
                    <a:p>
                      <a:pPr algn="ctr"/>
                      <a:endParaRPr lang="id-ID" dirty="0">
                        <a:latin typeface="Roboto Lt" pitchFamily="2" charset="0"/>
                        <a:ea typeface="Roboto L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latin typeface="Roboto Lt" pitchFamily="2" charset="0"/>
                          <a:ea typeface="Roboto Lt" pitchFamily="2" charset="0"/>
                        </a:rPr>
                        <a:t>Server SQL</a:t>
                      </a:r>
                      <a:endParaRPr lang="id-ID" dirty="0">
                        <a:latin typeface="Roboto Lt" pitchFamily="2" charset="0"/>
                        <a:ea typeface="Roboto L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191657" y="2881087"/>
            <a:ext cx="7837714" cy="2532740"/>
            <a:chOff x="2162629" y="2721431"/>
            <a:chExt cx="7837714" cy="2532740"/>
          </a:xfrm>
        </p:grpSpPr>
        <p:sp>
          <p:nvSpPr>
            <p:cNvPr id="4" name="Rectangle 3"/>
            <p:cNvSpPr/>
            <p:nvPr/>
          </p:nvSpPr>
          <p:spPr>
            <a:xfrm>
              <a:off x="2162629" y="4688114"/>
              <a:ext cx="7837714" cy="56605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>
                  <a:latin typeface="Roboto Lt" pitchFamily="2" charset="0"/>
                  <a:ea typeface="Roboto Lt" pitchFamily="2" charset="0"/>
                </a:rPr>
                <a:t>Linux OS</a:t>
              </a:r>
              <a:endParaRPr lang="id-ID" dirty="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2286" y="4049486"/>
              <a:ext cx="2438400" cy="55154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>
                  <a:latin typeface="Roboto Lt" pitchFamily="2" charset="0"/>
                  <a:ea typeface="Roboto Lt" pitchFamily="2" charset="0"/>
                </a:rPr>
                <a:t>Hadoop File System</a:t>
              </a:r>
              <a:endParaRPr lang="id-ID" dirty="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76800" y="3388520"/>
              <a:ext cx="2438400" cy="5515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>
                  <a:latin typeface="Roboto Lt" pitchFamily="2" charset="0"/>
                  <a:ea typeface="Roboto Lt" pitchFamily="2" charset="0"/>
                </a:rPr>
                <a:t>Apache HBase</a:t>
              </a:r>
              <a:endParaRPr lang="id-ID" dirty="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76800" y="2721431"/>
              <a:ext cx="2438400" cy="5515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>
                  <a:latin typeface="Roboto Lt" pitchFamily="2" charset="0"/>
                  <a:ea typeface="Roboto Lt" pitchFamily="2" charset="0"/>
                </a:rPr>
                <a:t>Apache Phoenix</a:t>
              </a:r>
              <a:endParaRPr lang="id-ID" dirty="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62629" y="4049486"/>
              <a:ext cx="2438400" cy="5515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>
                  <a:latin typeface="Roboto Lt" pitchFamily="2" charset="0"/>
                  <a:ea typeface="Roboto Lt" pitchFamily="2" charset="0"/>
                </a:rPr>
                <a:t>MySQL</a:t>
              </a:r>
              <a:endParaRPr lang="id-ID" dirty="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62629" y="3385458"/>
              <a:ext cx="2438400" cy="55154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>
                  <a:latin typeface="Roboto Lt" pitchFamily="2" charset="0"/>
                  <a:ea typeface="Roboto Lt" pitchFamily="2" charset="0"/>
                </a:rPr>
                <a:t>Flask</a:t>
              </a:r>
              <a:endParaRPr lang="id-ID" dirty="0">
                <a:latin typeface="Roboto Lt" pitchFamily="2" charset="0"/>
                <a:ea typeface="Roboto Lt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61943" y="4034858"/>
              <a:ext cx="2438400" cy="5515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>
                  <a:latin typeface="Roboto Lt" pitchFamily="2" charset="0"/>
                  <a:ea typeface="Roboto Lt" pitchFamily="2" charset="0"/>
                </a:rPr>
                <a:t>MySQL</a:t>
              </a:r>
              <a:endParaRPr lang="id-ID" dirty="0">
                <a:latin typeface="Roboto Lt" pitchFamily="2" charset="0"/>
                <a:ea typeface="Roboto L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0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1364A5"/>
                </a:solidFill>
                <a:latin typeface="Bebas Neue" panose="020B0606020202050201" pitchFamily="34" charset="0"/>
              </a:rPr>
              <a:t>Analisis dan Perancangan</a:t>
            </a:r>
            <a:endParaRPr lang="id-ID" dirty="0">
              <a:solidFill>
                <a:srgbClr val="1364A5"/>
              </a:solidFill>
              <a:latin typeface="Bebas Neue" panose="020B0606020202050201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8" y="1690688"/>
            <a:ext cx="10952823" cy="35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133" y="3033968"/>
            <a:ext cx="4228485" cy="1082675"/>
          </a:xfrm>
        </p:spPr>
        <p:txBody>
          <a:bodyPr>
            <a:normAutofit fontScale="90000"/>
          </a:bodyPr>
          <a:lstStyle/>
          <a:p>
            <a:r>
              <a:rPr lang="id-ID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Implementasi &amp; uji coba</a:t>
            </a:r>
            <a:endParaRPr lang="id-ID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576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IMPLEMENTASI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4428" y="3944200"/>
            <a:ext cx="1208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Phoenix</a:t>
            </a:r>
            <a:endParaRPr lang="id-ID" sz="1600" i="1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79453" y="3843920"/>
            <a:ext cx="1208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Python</a:t>
            </a:r>
            <a:endParaRPr lang="id-ID" sz="1600" i="1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4478" y="3843920"/>
            <a:ext cx="1208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i="1" dirty="0" smtClean="0">
                <a:latin typeface="Roboto Lt" pitchFamily="2" charset="0"/>
                <a:ea typeface="Roboto Lt" pitchFamily="2" charset="0"/>
              </a:rPr>
              <a:t>Flask</a:t>
            </a:r>
            <a:endParaRPr lang="id-ID" sz="1600" i="1" dirty="0">
              <a:latin typeface="Roboto Lt" pitchFamily="2" charset="0"/>
              <a:ea typeface="Roboto Lt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35" y="2222075"/>
            <a:ext cx="9554329" cy="108251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328235" y="3390295"/>
            <a:ext cx="1393709" cy="1615290"/>
            <a:chOff x="3328235" y="3390295"/>
            <a:chExt cx="1393709" cy="1615290"/>
          </a:xfrm>
        </p:grpSpPr>
        <p:sp>
          <p:nvSpPr>
            <p:cNvPr id="6" name="Rectangle 5"/>
            <p:cNvSpPr/>
            <p:nvPr/>
          </p:nvSpPr>
          <p:spPr>
            <a:xfrm>
              <a:off x="3328235" y="3713813"/>
              <a:ext cx="1393709" cy="1291772"/>
            </a:xfrm>
            <a:prstGeom prst="rect">
              <a:avLst/>
            </a:prstGeom>
            <a:noFill/>
            <a:ln>
              <a:solidFill>
                <a:srgbClr val="F9A83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025089" y="3390295"/>
              <a:ext cx="0" cy="324465"/>
            </a:xfrm>
            <a:prstGeom prst="line">
              <a:avLst/>
            </a:prstGeom>
            <a:ln>
              <a:solidFill>
                <a:srgbClr val="F9A83D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87068" y="3378670"/>
            <a:ext cx="1393709" cy="904084"/>
            <a:chOff x="5387068" y="3378670"/>
            <a:chExt cx="1393709" cy="904084"/>
          </a:xfrm>
        </p:grpSpPr>
        <p:sp>
          <p:nvSpPr>
            <p:cNvPr id="8" name="Rectangle 7"/>
            <p:cNvSpPr/>
            <p:nvPr/>
          </p:nvSpPr>
          <p:spPr>
            <a:xfrm>
              <a:off x="5387068" y="3713813"/>
              <a:ext cx="1393709" cy="568941"/>
            </a:xfrm>
            <a:prstGeom prst="rect">
              <a:avLst/>
            </a:prstGeom>
            <a:noFill/>
            <a:ln>
              <a:solidFill>
                <a:srgbClr val="F9A83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095999" y="3378670"/>
              <a:ext cx="0" cy="324465"/>
            </a:xfrm>
            <a:prstGeom prst="line">
              <a:avLst/>
            </a:prstGeom>
            <a:ln>
              <a:solidFill>
                <a:srgbClr val="F9A83D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492093" y="3379823"/>
            <a:ext cx="1393709" cy="1128949"/>
            <a:chOff x="7492093" y="3379823"/>
            <a:chExt cx="1393709" cy="1128949"/>
          </a:xfrm>
        </p:grpSpPr>
        <p:sp>
          <p:nvSpPr>
            <p:cNvPr id="10" name="Rectangle 9"/>
            <p:cNvSpPr/>
            <p:nvPr/>
          </p:nvSpPr>
          <p:spPr>
            <a:xfrm>
              <a:off x="7492093" y="3693610"/>
              <a:ext cx="1393709" cy="815162"/>
            </a:xfrm>
            <a:prstGeom prst="rect">
              <a:avLst/>
            </a:prstGeom>
            <a:noFill/>
            <a:ln>
              <a:solidFill>
                <a:srgbClr val="F9A83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8192642" y="3379823"/>
              <a:ext cx="0" cy="324465"/>
            </a:xfrm>
            <a:prstGeom prst="line">
              <a:avLst/>
            </a:prstGeom>
            <a:ln>
              <a:solidFill>
                <a:srgbClr val="F9A83D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7327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134" y="3033968"/>
            <a:ext cx="3638550" cy="1082675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Pendahuluan	</a:t>
            </a:r>
            <a:endParaRPr lang="id-ID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33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Skenario Uji Coba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563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Skenario Uji Coba Fungsionalitas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2846439"/>
            <a:ext cx="5311877" cy="2168013"/>
            <a:chOff x="838200" y="2389239"/>
            <a:chExt cx="5311877" cy="2168013"/>
          </a:xfrm>
        </p:grpSpPr>
        <p:sp>
          <p:nvSpPr>
            <p:cNvPr id="5" name="Rectangle 4"/>
            <p:cNvSpPr/>
            <p:nvPr/>
          </p:nvSpPr>
          <p:spPr>
            <a:xfrm>
              <a:off x="838200" y="2389239"/>
              <a:ext cx="5311877" cy="2168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931606" y="2653736"/>
              <a:ext cx="5164394" cy="16822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54038" lvl="1" indent="-514350">
                <a:buFont typeface="+mj-lt"/>
                <a:buAutoNum type="arabicPeriod"/>
              </a:pPr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Inisialisasi Basis Data </a:t>
              </a:r>
            </a:p>
            <a:p>
              <a:pPr marL="554038" lvl="1" indent="-514350">
                <a:buFont typeface="+mj-lt"/>
                <a:buAutoNum type="arabicPeriod"/>
              </a:pPr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Transformasi Basis Data </a:t>
              </a:r>
            </a:p>
            <a:p>
              <a:pPr marL="554038" lvl="1" indent="-514350">
                <a:buFont typeface="+mj-lt"/>
                <a:buAutoNum type="arabicPeriod"/>
              </a:pPr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Antar Muka Data Adapter</a:t>
              </a:r>
              <a:endParaRPr lang="id-ID" sz="2800" dirty="0">
                <a:latin typeface="Roboto Lt" pitchFamily="2" charset="0"/>
                <a:ea typeface="Roboto Lt" pitchFamily="2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68" y="1236998"/>
            <a:ext cx="4013428" cy="40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1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Skenario Uji Coba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6756"/>
            <a:ext cx="5311877" cy="563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Skenario Uji Coba </a:t>
            </a: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/>
            </a:r>
            <a:b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</a:b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Kapasitas &amp; Performa</a:t>
            </a:r>
            <a:endParaRPr lang="id-ID" dirty="0" smtClean="0">
              <a:solidFill>
                <a:srgbClr val="F9A83D"/>
              </a:solidFill>
              <a:latin typeface="Roboto Bk" pitchFamily="2" charset="0"/>
              <a:ea typeface="Roboto Bk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8200" y="2846439"/>
            <a:ext cx="5311877" cy="2168013"/>
            <a:chOff x="838200" y="2389239"/>
            <a:chExt cx="5311877" cy="2168013"/>
          </a:xfrm>
        </p:grpSpPr>
        <p:sp>
          <p:nvSpPr>
            <p:cNvPr id="5" name="Rectangle 4"/>
            <p:cNvSpPr/>
            <p:nvPr/>
          </p:nvSpPr>
          <p:spPr>
            <a:xfrm>
              <a:off x="838200" y="2389239"/>
              <a:ext cx="5311877" cy="2168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931606" y="2653736"/>
              <a:ext cx="5164394" cy="16822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54038" lvl="1" indent="-514350">
                <a:buFont typeface="+mj-lt"/>
                <a:buAutoNum type="arabicPeriod"/>
              </a:pPr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Perbandingan jumlah baris</a:t>
              </a:r>
            </a:p>
            <a:p>
              <a:pPr marL="554038" lvl="1" indent="-514350">
                <a:buFont typeface="+mj-lt"/>
                <a:buAutoNum type="arabicPeriod"/>
              </a:pPr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Perbandingan jumlah tabel</a:t>
              </a:r>
            </a:p>
            <a:p>
              <a:pPr marL="554038" lvl="1" indent="-514350">
                <a:buFont typeface="+mj-lt"/>
                <a:buAutoNum type="arabicPeriod"/>
              </a:pPr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Perbandingan jumlah </a:t>
              </a:r>
              <a:r>
                <a:rPr lang="id-ID" sz="2800" i="1" dirty="0" smtClean="0">
                  <a:latin typeface="Roboto Lt" pitchFamily="2" charset="0"/>
                  <a:ea typeface="Roboto Lt" pitchFamily="2" charset="0"/>
                </a:rPr>
                <a:t>query</a:t>
              </a:r>
              <a:endParaRPr lang="id-ID" sz="2800" i="1" dirty="0">
                <a:latin typeface="Roboto Lt" pitchFamily="2" charset="0"/>
                <a:ea typeface="Roboto Lt" pitchFamily="2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59" y="1690688"/>
            <a:ext cx="3567204" cy="35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3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HASIL UJI COBA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261" y="1931348"/>
            <a:ext cx="3080726" cy="1490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Hasil Uji Coba Fungsionalitas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05578" y="3219832"/>
            <a:ext cx="4288092" cy="141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1" indent="-514350">
              <a:buFont typeface="+mj-lt"/>
              <a:buAutoNum type="arabicPeriod"/>
            </a:pPr>
            <a:r>
              <a:rPr lang="id-ID" sz="20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Inisialisasi Basis Data 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 smtClean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Transformasi Basis Data 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 smtClean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Antar Muka Data Adapter</a:t>
            </a:r>
            <a:endParaRPr lang="id-ID" sz="2000" dirty="0">
              <a:solidFill>
                <a:schemeClr val="bg1">
                  <a:lumMod val="7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7926"/>
            <a:ext cx="718561" cy="718561"/>
          </a:xfrm>
          <a:prstGeom prst="rect">
            <a:avLst/>
          </a:prstGeom>
        </p:spPr>
      </p:pic>
      <p:pic>
        <p:nvPicPr>
          <p:cNvPr id="7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3244" y="1378123"/>
            <a:ext cx="6548297" cy="36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8156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HASIL UJI COBA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261" y="1931348"/>
            <a:ext cx="3080726" cy="1490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Hasil Uji Coba Fungsionalitas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05578" y="3219832"/>
            <a:ext cx="4288092" cy="141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1" indent="-514350">
              <a:buFont typeface="+mj-lt"/>
              <a:buAutoNum type="arabicPeriod"/>
            </a:pPr>
            <a:r>
              <a:rPr lang="id-ID" sz="2000" dirty="0" smtClean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Inisialisasi Basis Data 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Transformasi Basis Data 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 smtClean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Antar Muka Data Adapter</a:t>
            </a:r>
            <a:endParaRPr lang="id-ID" sz="2000" dirty="0">
              <a:solidFill>
                <a:schemeClr val="bg1">
                  <a:lumMod val="7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7926"/>
            <a:ext cx="718561" cy="718561"/>
          </a:xfrm>
          <a:prstGeom prst="rect">
            <a:avLst/>
          </a:prstGeom>
        </p:spPr>
      </p:pic>
      <p:pic>
        <p:nvPicPr>
          <p:cNvPr id="6" name="trnas_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89094" y="1363579"/>
            <a:ext cx="6609684" cy="37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1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HASIL UJI COBA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261" y="1931348"/>
            <a:ext cx="3080726" cy="1490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Hasil Uji Coba Fungsionalitas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05578" y="3219832"/>
            <a:ext cx="4288092" cy="141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1" indent="-514350">
              <a:buFont typeface="+mj-lt"/>
              <a:buAutoNum type="arabicPeriod"/>
            </a:pPr>
            <a:r>
              <a:rPr lang="id-ID" sz="2000" dirty="0" smtClean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Inisialisasi Basis Data 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 smtClean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Transformasi Basis Data 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Antar Muka Data Adapter</a:t>
            </a:r>
            <a:endParaRPr lang="id-ID" sz="2000" dirty="0">
              <a:solidFill>
                <a:srgbClr val="3399E4"/>
              </a:solidFill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7926"/>
            <a:ext cx="718561" cy="718561"/>
          </a:xfrm>
          <a:prstGeom prst="rect">
            <a:avLst/>
          </a:prstGeom>
        </p:spPr>
      </p:pic>
      <p:pic>
        <p:nvPicPr>
          <p:cNvPr id="5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46170" y="1633538"/>
            <a:ext cx="6117211" cy="344093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92214"/>
              </p:ext>
            </p:extLst>
          </p:nvPr>
        </p:nvGraphicFramePr>
        <p:xfrm>
          <a:off x="5389836" y="470622"/>
          <a:ext cx="5994527" cy="50468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34820"/>
                <a:gridCol w="1610177"/>
                <a:gridCol w="2926846"/>
                <a:gridCol w="1022684"/>
              </a:tblGrid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No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Pengendali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Uji Coba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Hasil 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/sinkron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Melakukan sinkronisasi basis data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62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2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/insert_routes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Menambahkan satu baris baru ke tabel routes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3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/delete_routes_by_id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Menghapus satu baris data pada tabel routes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4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/update_routes_by_id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Menyunting data pada tabel routes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62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5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/select_all_routes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semua baris data pada tabel routes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6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/select_route_by_id/&lt;id&gt;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satu baris data pada tabel routes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62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7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/insert_airline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Menambahkan satu baris baru ke tabel airline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8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/delete_airline_by_id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Menghapus satu baris data pada tabel airline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9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/update_airline_by_id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Menyunting data pada tabel airline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62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10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/select_all_airline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semua baris data pada tabel airline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11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/select_airline_by_id/&lt;id&gt;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satu baris data pada tabel airline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622053"/>
              </p:ext>
            </p:extLst>
          </p:nvPr>
        </p:nvGraphicFramePr>
        <p:xfrm>
          <a:off x="5400959" y="577933"/>
          <a:ext cx="6007631" cy="494935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35771"/>
                <a:gridCol w="1613697"/>
                <a:gridCol w="2967561"/>
                <a:gridCol w="990602"/>
              </a:tblGrid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No</a:t>
                      </a:r>
                    </a:p>
                  </a:txBody>
                  <a:tcPr marL="63575" marR="63575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Pengendali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Uji Coba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Hasil </a:t>
                      </a:r>
                    </a:p>
                  </a:txBody>
                  <a:tcPr marL="63575" marR="63575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12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/insert_airport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Menambahkan satu baris data baru pada tabel airport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62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13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/delete_airport_by_id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Menghapus satu baris data pada tabel airport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14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/update_airport_by_id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Menyunting data pada tabel airport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15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/select_all_airport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426085" algn="ctr"/>
                        </a:tabLs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semua data pada tabel airport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62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16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/select_airport_by_id/&lt;id&gt;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satu baris data pada tabel airport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17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/select_routes_country/&lt;id_route&gt;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satu baris data rute beserta detail negara airline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62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18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/select_all_number_routes_by_airline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semua  data airline dan jumlah rute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19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/select_all_number_routes_more_than/&lt;number&gt;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semua jumlah penerbangan yang lebih dari pilihan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0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20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/select_all_airline_in_routes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semua data airline yang ada pada route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62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21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/select_all_airline_source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Roboto Lt" pitchFamily="2" charset="0"/>
                          <a:ea typeface="Roboto Lt" pitchFamily="2" charset="0"/>
                        </a:rPr>
                        <a:t>Mengambil semua data airline dan asal penerbangan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Roboto Lt" pitchFamily="2" charset="0"/>
                          <a:ea typeface="Roboto Lt" pitchFamily="2" charset="0"/>
                        </a:rPr>
                        <a:t>Sukses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089859434"/>
              </p:ext>
            </p:extLst>
          </p:nvPr>
        </p:nvGraphicFramePr>
        <p:xfrm>
          <a:off x="5293669" y="486697"/>
          <a:ext cx="6169711" cy="5427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10018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Graphic spid="13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HASIL UJI COBA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261" y="1931348"/>
            <a:ext cx="3080726" cy="1490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Hasil Uji Coba </a:t>
            </a: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Kapasitas  &amp; Performa</a:t>
            </a:r>
            <a:endParaRPr lang="id-ID" dirty="0" smtClean="0">
              <a:solidFill>
                <a:srgbClr val="F9A83D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05578" y="3421626"/>
            <a:ext cx="4288092" cy="141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1" indent="-514350">
              <a:buFont typeface="+mj-lt"/>
              <a:buAutoNum type="arabicPeriod"/>
            </a:pPr>
            <a:r>
              <a:rPr lang="id-ID" sz="2000" dirty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Perbandingan jumlah baris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Perbandingan jumlah tabel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Perbandingan jumlah </a:t>
            </a:r>
            <a:r>
              <a:rPr lang="id-ID" sz="2000" i="1" dirty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query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389052"/>
              </p:ext>
            </p:extLst>
          </p:nvPr>
        </p:nvGraphicFramePr>
        <p:xfrm>
          <a:off x="5606716" y="577516"/>
          <a:ext cx="5747084" cy="5261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001992"/>
              </p:ext>
            </p:extLst>
          </p:nvPr>
        </p:nvGraphicFramePr>
        <p:xfrm>
          <a:off x="5503332" y="530179"/>
          <a:ext cx="5850468" cy="5317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893218"/>
              </p:ext>
            </p:extLst>
          </p:nvPr>
        </p:nvGraphicFramePr>
        <p:xfrm>
          <a:off x="5437057" y="541588"/>
          <a:ext cx="5916743" cy="5350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2391"/>
            <a:ext cx="771061" cy="7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Graphic spid="13" grpId="0">
        <p:bldAsOne/>
      </p:bldGraphic>
      <p:bldGraphic spid="13" grpId="1">
        <p:bldAsOne/>
      </p:bldGraphic>
      <p:bldGraphic spid="14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HASIL UJI COBA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261" y="1931348"/>
            <a:ext cx="3080726" cy="1490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Hasil Uji Coba Kapasitas  &amp; Performa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05578" y="3421626"/>
            <a:ext cx="4288092" cy="141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1" indent="-514350">
              <a:buFont typeface="+mj-lt"/>
              <a:buAutoNum type="arabicPeriod"/>
            </a:pPr>
            <a:r>
              <a:rPr lang="id-ID" sz="2000" dirty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Perbandingan jumlah baris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Perbandingan jumlah tabel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Perbandingan jumlah </a:t>
            </a:r>
            <a:r>
              <a:rPr lang="id-ID" sz="2000" i="1" dirty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query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213233"/>
              </p:ext>
            </p:extLst>
          </p:nvPr>
        </p:nvGraphicFramePr>
        <p:xfrm>
          <a:off x="5406189" y="529389"/>
          <a:ext cx="6079958" cy="5390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921685"/>
              </p:ext>
            </p:extLst>
          </p:nvPr>
        </p:nvGraphicFramePr>
        <p:xfrm>
          <a:off x="5438047" y="628025"/>
          <a:ext cx="6192477" cy="526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942160"/>
              </p:ext>
            </p:extLst>
          </p:nvPr>
        </p:nvGraphicFramePr>
        <p:xfrm>
          <a:off x="5454091" y="545432"/>
          <a:ext cx="6176435" cy="5402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2391"/>
            <a:ext cx="771061" cy="7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10" grpId="0">
        <p:bldAsOne/>
      </p:bldGraphic>
      <p:bldGraphic spid="10" grpId="1">
        <p:bldAsOne/>
      </p:bldGraphic>
      <p:bldGraphic spid="12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HASIL UJI COBA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261" y="1931348"/>
            <a:ext cx="3080726" cy="1490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rgbClr val="F9A83D"/>
                </a:solidFill>
                <a:latin typeface="Roboto Bk" pitchFamily="2" charset="0"/>
                <a:ea typeface="Roboto Bk" pitchFamily="2" charset="0"/>
              </a:rPr>
              <a:t>Hasil Uji Coba Kapasitas  &amp; Performa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05578" y="3421626"/>
            <a:ext cx="4288092" cy="141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1" indent="-514350">
              <a:buFont typeface="+mj-lt"/>
              <a:buAutoNum type="arabicPeriod"/>
            </a:pPr>
            <a:r>
              <a:rPr lang="id-ID" sz="2000" dirty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Perbandingan jumlah baris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>
                <a:solidFill>
                  <a:schemeClr val="bg1">
                    <a:lumMod val="75000"/>
                  </a:schemeClr>
                </a:solidFill>
                <a:latin typeface="Roboto Lt" pitchFamily="2" charset="0"/>
                <a:ea typeface="Roboto Lt" pitchFamily="2" charset="0"/>
              </a:rPr>
              <a:t>Perbandingan jumlah tabel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000" dirty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Perbandingan jumlah </a:t>
            </a:r>
            <a:r>
              <a:rPr lang="id-ID" sz="2000" i="1" dirty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query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763703"/>
              </p:ext>
            </p:extLst>
          </p:nvPr>
        </p:nvGraphicFramePr>
        <p:xfrm>
          <a:off x="5426406" y="589935"/>
          <a:ext cx="6208519" cy="5448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5921"/>
              </p:ext>
            </p:extLst>
          </p:nvPr>
        </p:nvGraphicFramePr>
        <p:xfrm>
          <a:off x="5461048" y="529199"/>
          <a:ext cx="6298562" cy="544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1087689"/>
              </p:ext>
            </p:extLst>
          </p:nvPr>
        </p:nvGraphicFramePr>
        <p:xfrm>
          <a:off x="5045896" y="533807"/>
          <a:ext cx="6307904" cy="5455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2391"/>
            <a:ext cx="771061" cy="7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9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Graphic spid="10" grpId="0">
        <p:bldAsOne/>
      </p:bldGraphic>
      <p:bldGraphic spid="10" grpId="1">
        <p:bldAsOne/>
      </p:bldGraphic>
      <p:bldGraphic spid="12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133" y="3033968"/>
            <a:ext cx="4228485" cy="1082675"/>
          </a:xfrm>
        </p:spPr>
        <p:txBody>
          <a:bodyPr>
            <a:normAutofit/>
          </a:bodyPr>
          <a:lstStyle/>
          <a:p>
            <a:r>
              <a:rPr lang="id-ID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Kesimpulan &amp; saran</a:t>
            </a:r>
            <a:endParaRPr lang="id-ID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4927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1364A5"/>
                </a:solidFill>
                <a:latin typeface="Bebas Neue" panose="020B0606020202050201" pitchFamily="34" charset="0"/>
              </a:rPr>
              <a:t>Kesimpulan</a:t>
            </a:r>
            <a:endParaRPr lang="id-ID" dirty="0">
              <a:solidFill>
                <a:srgbClr val="1364A5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Sistem data adapter dapat </a:t>
            </a:r>
            <a:r>
              <a:rPr lang="id-ID" sz="24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bekerja 100% sukses </a:t>
            </a: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dalam melakukan sinkronisasi antara basis data SQL dengan basis </a:t>
            </a:r>
            <a:r>
              <a:rPr lang="id-ID" sz="2400" dirty="0">
                <a:latin typeface="Roboto Lt" pitchFamily="2" charset="0"/>
                <a:ea typeface="Roboto Lt" pitchFamily="2" charset="0"/>
              </a:rPr>
              <a:t>data NoSQL. Dengan menggunakan pendekatan </a:t>
            </a:r>
            <a:r>
              <a:rPr lang="id-ID" sz="2400" i="1" dirty="0">
                <a:latin typeface="Roboto Lt" pitchFamily="2" charset="0"/>
                <a:ea typeface="Roboto Lt" pitchFamily="2" charset="0"/>
              </a:rPr>
              <a:t>query direct access</a:t>
            </a:r>
            <a:r>
              <a:rPr lang="id-ID" sz="2400" dirty="0">
                <a:latin typeface="Roboto Lt" pitchFamily="2" charset="0"/>
                <a:ea typeface="Roboto Lt" pitchFamily="2" charset="0"/>
              </a:rPr>
              <a:t>, aplikasi tetap dapat mengakses basis data saat proses sinkronisasi sedang </a:t>
            </a: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berlangsung.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Penggunaan </a:t>
            </a:r>
            <a:r>
              <a:rPr lang="id-ID" sz="2400" dirty="0">
                <a:latin typeface="Roboto Lt" pitchFamily="2" charset="0"/>
                <a:ea typeface="Roboto Lt" pitchFamily="2" charset="0"/>
              </a:rPr>
              <a:t>memori RAM </a:t>
            </a: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sistem data adapter berada </a:t>
            </a:r>
            <a:r>
              <a:rPr lang="id-ID" sz="2400" dirty="0">
                <a:latin typeface="Roboto Lt" pitchFamily="2" charset="0"/>
                <a:ea typeface="Roboto Lt" pitchFamily="2" charset="0"/>
              </a:rPr>
              <a:t>pada rentang </a:t>
            </a:r>
            <a:r>
              <a:rPr lang="id-ID" sz="24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1.990,0 </a:t>
            </a:r>
            <a:r>
              <a:rPr lang="id-ID" sz="2400" dirty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MB sampai dengan 3.523,8 </a:t>
            </a:r>
            <a:r>
              <a:rPr lang="id-ID" sz="24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MB.</a:t>
            </a:r>
            <a:r>
              <a:rPr lang="id-ID" sz="2400" dirty="0" smtClean="0">
                <a:solidFill>
                  <a:srgbClr val="3399E4"/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Persentase penggunaan </a:t>
            </a:r>
            <a:r>
              <a:rPr lang="id-ID" sz="2400" i="1" dirty="0">
                <a:latin typeface="Roboto Lt" pitchFamily="2" charset="0"/>
                <a:ea typeface="Roboto Lt" pitchFamily="2" charset="0"/>
              </a:rPr>
              <a:t>processor</a:t>
            </a:r>
            <a:r>
              <a:rPr lang="id-ID" sz="2400" dirty="0">
                <a:latin typeface="Roboto Lt" pitchFamily="2" charset="0"/>
                <a:ea typeface="Roboto Lt" pitchFamily="2" charset="0"/>
              </a:rPr>
              <a:t> berada pada rentang </a:t>
            </a:r>
            <a:r>
              <a:rPr lang="id-ID" sz="2400" dirty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21,3% sampai dengan 51,3</a:t>
            </a:r>
            <a:r>
              <a:rPr lang="id-ID" sz="24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%.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Basis data NoSQL, yaitu </a:t>
            </a:r>
            <a:r>
              <a:rPr lang="id-ID" sz="24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Apache HBase, memiliki kemampuan yang lebih baik </a:t>
            </a: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jika dibandingkan dengan basis data relasional, yaitu MySQL, dalam hal melakukan </a:t>
            </a:r>
            <a:r>
              <a:rPr lang="id-ID" sz="2400" i="1" dirty="0" smtClean="0">
                <a:latin typeface="Roboto Lt" pitchFamily="2" charset="0"/>
                <a:ea typeface="Roboto Lt" pitchFamily="2" charset="0"/>
              </a:rPr>
              <a:t>query</a:t>
            </a: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 analisis pada banyak tabel dengan jumlah baris yang banyak.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430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>
                <a:solidFill>
                  <a:srgbClr val="3399E4"/>
                </a:solidFill>
                <a:latin typeface="Bebas Neue" panose="020B0606020202050201" pitchFamily="34" charset="0"/>
              </a:rPr>
              <a:t>Latar Belakang</a:t>
            </a:r>
            <a:endParaRPr lang="id-ID" sz="3200" dirty="0">
              <a:solidFill>
                <a:srgbClr val="3399E4"/>
              </a:solidFill>
              <a:latin typeface="Bebas Neue" panose="020B0606020202050201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2028" y="1617665"/>
            <a:ext cx="236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latin typeface="Roboto Lt" pitchFamily="2" charset="0"/>
                <a:ea typeface="Roboto Lt" pitchFamily="2" charset="0"/>
              </a:rPr>
              <a:t>Setiap hari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2028" y="1960870"/>
            <a:ext cx="5025571" cy="316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6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2.500.000.</a:t>
            </a:r>
            <a:br>
              <a:rPr lang="id-ID" sz="66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</a:br>
            <a:r>
              <a:rPr lang="id-ID" sz="66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000.000.</a:t>
            </a:r>
            <a:br>
              <a:rPr lang="id-ID" sz="66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</a:br>
            <a:r>
              <a:rPr lang="id-ID" sz="6600" dirty="0" smtClean="0">
                <a:solidFill>
                  <a:srgbClr val="3399E4"/>
                </a:solidFill>
                <a:latin typeface="Roboto Bk" pitchFamily="2" charset="0"/>
                <a:ea typeface="Roboto Bk" pitchFamily="2" charset="0"/>
              </a:rPr>
              <a:t>000.000</a:t>
            </a:r>
            <a:endParaRPr lang="id-ID" sz="6600" dirty="0">
              <a:solidFill>
                <a:srgbClr val="3399E4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2028" y="4996202"/>
            <a:ext cx="502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solidFill>
                  <a:srgbClr val="3399E4"/>
                </a:solidFill>
                <a:latin typeface="Roboto Lt" pitchFamily="2" charset="0"/>
                <a:ea typeface="Roboto Lt" pitchFamily="2" charset="0"/>
              </a:rPr>
              <a:t>(2,5 Triliun)</a:t>
            </a: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 </a:t>
            </a:r>
            <a:r>
              <a:rPr lang="id-ID" sz="2400" dirty="0">
                <a:latin typeface="Roboto Lt" pitchFamily="2" charset="0"/>
                <a:ea typeface="Roboto Lt" pitchFamily="2" charset="0"/>
              </a:rPr>
              <a:t>b</a:t>
            </a:r>
            <a:r>
              <a:rPr lang="id-ID" sz="2400" dirty="0" smtClean="0">
                <a:latin typeface="Roboto Lt" pitchFamily="2" charset="0"/>
                <a:ea typeface="Roboto Lt" pitchFamily="2" charset="0"/>
              </a:rPr>
              <a:t>ytes data dibuat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676571" y="1442140"/>
            <a:ext cx="4484914" cy="3887893"/>
            <a:chOff x="6676571" y="1442140"/>
            <a:chExt cx="4484914" cy="3887893"/>
          </a:xfrm>
        </p:grpSpPr>
        <p:graphicFrame>
          <p:nvGraphicFramePr>
            <p:cNvPr id="27" name="Chart 26"/>
            <p:cNvGraphicFramePr/>
            <p:nvPr>
              <p:extLst>
                <p:ext uri="{D42A27DB-BD31-4B8C-83A1-F6EECF244321}">
                  <p14:modId xmlns:p14="http://schemas.microsoft.com/office/powerpoint/2010/main" val="3410503561"/>
                </p:ext>
              </p:extLst>
            </p:nvPr>
          </p:nvGraphicFramePr>
          <p:xfrm>
            <a:off x="6676571" y="1442140"/>
            <a:ext cx="4484914" cy="38878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28" name="Group 27"/>
            <p:cNvGrpSpPr/>
            <p:nvPr/>
          </p:nvGrpSpPr>
          <p:grpSpPr>
            <a:xfrm>
              <a:off x="7431314" y="1900920"/>
              <a:ext cx="2975430" cy="2975430"/>
              <a:chOff x="7605485" y="1612481"/>
              <a:chExt cx="2975430" cy="297543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7605485" y="1612481"/>
                <a:ext cx="2975430" cy="2975430"/>
              </a:xfrm>
              <a:prstGeom prst="ellipse">
                <a:avLst/>
              </a:prstGeom>
              <a:solidFill>
                <a:srgbClr val="3399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908471" y="2425942"/>
                <a:ext cx="236945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2400" dirty="0" smtClean="0">
                    <a:solidFill>
                      <a:schemeClr val="bg1"/>
                    </a:solidFill>
                    <a:latin typeface="Roboto Bk" pitchFamily="2" charset="0"/>
                    <a:ea typeface="Roboto Bk" pitchFamily="2" charset="0"/>
                  </a:rPr>
                  <a:t>90%</a:t>
                </a:r>
                <a:r>
                  <a:rPr lang="id-ID" sz="2400" dirty="0" smtClean="0">
                    <a:solidFill>
                      <a:schemeClr val="bg1"/>
                    </a:solidFill>
                    <a:latin typeface="Roboto Lt" pitchFamily="2" charset="0"/>
                    <a:ea typeface="Roboto Lt" pitchFamily="2" charset="0"/>
                  </a:rPr>
                  <a:t> data di dunia dibuat pada </a:t>
                </a:r>
                <a:r>
                  <a:rPr lang="id-ID" sz="2400" dirty="0" smtClean="0">
                    <a:solidFill>
                      <a:schemeClr val="bg1"/>
                    </a:solidFill>
                    <a:latin typeface="Roboto Bk" pitchFamily="2" charset="0"/>
                    <a:ea typeface="Roboto Bk" pitchFamily="2" charset="0"/>
                  </a:rPr>
                  <a:t>2 tahun</a:t>
                </a:r>
                <a:r>
                  <a:rPr lang="id-ID" sz="2400" dirty="0" smtClean="0">
                    <a:solidFill>
                      <a:schemeClr val="bg1"/>
                    </a:solidFill>
                    <a:latin typeface="Roboto Lt" pitchFamily="2" charset="0"/>
                    <a:ea typeface="Roboto Lt" pitchFamily="2" charset="0"/>
                  </a:rPr>
                  <a:t> terakhir</a:t>
                </a:r>
                <a:endParaRPr lang="id-ID" sz="2400" dirty="0">
                  <a:solidFill>
                    <a:schemeClr val="bg1"/>
                  </a:solidFill>
                  <a:latin typeface="Roboto Lt" pitchFamily="2" charset="0"/>
                  <a:ea typeface="Roboto Lt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0937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1364A5"/>
                </a:solidFill>
                <a:latin typeface="Bebas Neue" panose="020B0606020202050201" pitchFamily="34" charset="0"/>
              </a:rPr>
              <a:t>SARAN</a:t>
            </a:r>
            <a:endParaRPr lang="id-ID" dirty="0">
              <a:solidFill>
                <a:srgbClr val="1364A5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>
                <a:latin typeface="Roboto Lt" pitchFamily="2" charset="0"/>
                <a:ea typeface="Roboto Lt" pitchFamily="2" charset="0"/>
              </a:rPr>
              <a:t>Mekanisme </a:t>
            </a:r>
            <a:r>
              <a:rPr lang="id-ID" dirty="0">
                <a:latin typeface="Roboto Lt" pitchFamily="2" charset="0"/>
                <a:ea typeface="Roboto Lt" pitchFamily="2" charset="0"/>
              </a:rPr>
              <a:t>data adapter perlu dikembangkan lagi dengan  melakukan perbandingan dengan menggunakan tipe basis data NoSQL yang lainnya.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latin typeface="Roboto Lt" pitchFamily="2" charset="0"/>
                <a:ea typeface="Roboto Lt" pitchFamily="2" charset="0"/>
              </a:rPr>
              <a:t>Perlu </a:t>
            </a:r>
            <a:r>
              <a:rPr lang="id-ID" dirty="0">
                <a:latin typeface="Roboto Lt" pitchFamily="2" charset="0"/>
                <a:ea typeface="Roboto Lt" pitchFamily="2" charset="0"/>
              </a:rPr>
              <a:t>dilakukan penelitian lebih lanjut untuk sinkronisasi basis data dengan jumlah node yang lebih banyak, serta bagaimana sistem mampu menangani kegagalan yang bisa terjadi pada server basis data atau server data </a:t>
            </a:r>
            <a:r>
              <a:rPr lang="id-ID" dirty="0" smtClean="0">
                <a:latin typeface="Roboto Lt" pitchFamily="2" charset="0"/>
                <a:ea typeface="Roboto Lt" pitchFamily="2" charset="0"/>
              </a:rPr>
              <a:t>adapter.</a:t>
            </a:r>
            <a:endParaRPr lang="id-ID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052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6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133" y="3033968"/>
            <a:ext cx="4228485" cy="1082675"/>
          </a:xfrm>
        </p:spPr>
        <p:txBody>
          <a:bodyPr>
            <a:normAutofit/>
          </a:bodyPr>
          <a:lstStyle/>
          <a:p>
            <a:r>
              <a:rPr lang="id-ID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Terima kasih</a:t>
            </a:r>
            <a:endParaRPr lang="id-ID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626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>
                <a:solidFill>
                  <a:srgbClr val="1364A5"/>
                </a:solidFill>
                <a:latin typeface="Bebas Neue" panose="020B0606020202050201" pitchFamily="34" charset="0"/>
              </a:rPr>
              <a:t>Latar Belakang</a:t>
            </a:r>
            <a:endParaRPr lang="id-ID" sz="3200" dirty="0">
              <a:solidFill>
                <a:srgbClr val="1364A5"/>
              </a:solidFill>
              <a:latin typeface="Bebas Neue" panose="020B0606020202050201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62" y="2993232"/>
            <a:ext cx="1602738" cy="16027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7262" y="4802244"/>
            <a:ext cx="160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 smtClean="0">
                <a:latin typeface="Roboto Lt" pitchFamily="2" charset="0"/>
                <a:ea typeface="Roboto Lt" pitchFamily="2" charset="0"/>
              </a:rPr>
              <a:t>SQL</a:t>
            </a:r>
            <a:endParaRPr lang="id-ID" sz="2800" dirty="0">
              <a:latin typeface="Roboto Lt" pitchFamily="2" charset="0"/>
              <a:ea typeface="Roboto Lt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27062" y="2993232"/>
            <a:ext cx="1602738" cy="2332232"/>
            <a:chOff x="8227062" y="3140712"/>
            <a:chExt cx="1602738" cy="23322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062" y="3140712"/>
              <a:ext cx="1602738" cy="160273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227062" y="4949724"/>
              <a:ext cx="1602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NoSQL</a:t>
              </a:r>
              <a:endParaRPr lang="id-ID" sz="2800" dirty="0">
                <a:latin typeface="Roboto Lt" pitchFamily="2" charset="0"/>
                <a:ea typeface="Roboto Lt" pitchFamily="2" charset="0"/>
              </a:endParaRPr>
            </a:p>
          </p:txBody>
        </p:sp>
      </p:grpSp>
      <p:sp>
        <p:nvSpPr>
          <p:cNvPr id="3" name="Right Arrow 2"/>
          <p:cNvSpPr/>
          <p:nvPr/>
        </p:nvSpPr>
        <p:spPr>
          <a:xfrm>
            <a:off x="5109029" y="3410857"/>
            <a:ext cx="1727200" cy="798286"/>
          </a:xfrm>
          <a:prstGeom prst="rightArrow">
            <a:avLst/>
          </a:prstGeom>
          <a:solidFill>
            <a:srgbClr val="33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3612244" y="3332946"/>
            <a:ext cx="1602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 smtClean="0">
                <a:latin typeface="Roboto Lt" pitchFamily="2" charset="0"/>
                <a:ea typeface="Roboto Lt" pitchFamily="2" charset="0"/>
              </a:rPr>
              <a:t>Basis Data</a:t>
            </a:r>
            <a:endParaRPr lang="id-ID" sz="2800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>
                <a:solidFill>
                  <a:srgbClr val="1364A5"/>
                </a:solidFill>
                <a:latin typeface="Bebas Neue" panose="020B0606020202050201" pitchFamily="34" charset="0"/>
              </a:rPr>
              <a:t>Latar Belakang</a:t>
            </a:r>
            <a:endParaRPr lang="id-ID" sz="3200" dirty="0">
              <a:solidFill>
                <a:srgbClr val="1364A5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07262" y="2995569"/>
            <a:ext cx="1602738" cy="2332232"/>
            <a:chOff x="2207262" y="3140712"/>
            <a:chExt cx="1602738" cy="23322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62" y="3140712"/>
              <a:ext cx="1602738" cy="16027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207262" y="4949724"/>
              <a:ext cx="1602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SQL</a:t>
              </a:r>
              <a:endParaRPr lang="id-ID" sz="2800" dirty="0">
                <a:latin typeface="Roboto Lt" pitchFamily="2" charset="0"/>
                <a:ea typeface="Roboto Lt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27062" y="2995569"/>
            <a:ext cx="1602738" cy="2332232"/>
            <a:chOff x="8227062" y="3140712"/>
            <a:chExt cx="1602738" cy="23322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062" y="3140712"/>
              <a:ext cx="1602738" cy="160273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227062" y="4949724"/>
              <a:ext cx="1602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NoSQL</a:t>
              </a:r>
              <a:endParaRPr lang="id-ID" sz="2800" dirty="0">
                <a:latin typeface="Roboto Lt" pitchFamily="2" charset="0"/>
                <a:ea typeface="Roboto Lt" pitchFamily="2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63" y="3455070"/>
            <a:ext cx="683736" cy="6837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08246" y="2785969"/>
            <a:ext cx="2020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 smtClean="0">
                <a:latin typeface="Roboto Lt" pitchFamily="2" charset="0"/>
                <a:ea typeface="Roboto Lt" pitchFamily="2" charset="0"/>
              </a:rPr>
              <a:t>Sinkronisasi</a:t>
            </a:r>
            <a:endParaRPr lang="id-ID" sz="2400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64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>
                <a:solidFill>
                  <a:srgbClr val="1364A5"/>
                </a:solidFill>
                <a:latin typeface="Bebas Neue" panose="020B0606020202050201" pitchFamily="34" charset="0"/>
              </a:rPr>
              <a:t>Latar Belakang</a:t>
            </a:r>
            <a:endParaRPr lang="id-ID" sz="3200" dirty="0">
              <a:solidFill>
                <a:srgbClr val="1364A5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07262" y="2995569"/>
            <a:ext cx="1602738" cy="2332232"/>
            <a:chOff x="2207262" y="3140712"/>
            <a:chExt cx="1602738" cy="23322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62" y="3140712"/>
              <a:ext cx="1602738" cy="16027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207262" y="4949724"/>
              <a:ext cx="1602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SQL</a:t>
              </a:r>
              <a:endParaRPr lang="id-ID" sz="2800" dirty="0">
                <a:latin typeface="Roboto Lt" pitchFamily="2" charset="0"/>
                <a:ea typeface="Roboto Lt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27062" y="2995569"/>
            <a:ext cx="1602738" cy="2332232"/>
            <a:chOff x="8227062" y="3140712"/>
            <a:chExt cx="1602738" cy="23322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062" y="3140712"/>
              <a:ext cx="1602738" cy="160273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227062" y="4949724"/>
              <a:ext cx="1602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dirty="0" smtClean="0">
                  <a:latin typeface="Roboto Lt" pitchFamily="2" charset="0"/>
                  <a:ea typeface="Roboto Lt" pitchFamily="2" charset="0"/>
                </a:rPr>
                <a:t>NoSQL</a:t>
              </a:r>
              <a:endParaRPr lang="id-ID" sz="2800" dirty="0">
                <a:latin typeface="Roboto Lt" pitchFamily="2" charset="0"/>
                <a:ea typeface="Roboto Lt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13615" y="1027906"/>
            <a:ext cx="1106714" cy="1717315"/>
            <a:chOff x="5499639" y="1228831"/>
            <a:chExt cx="1106714" cy="17173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639" y="1228831"/>
              <a:ext cx="1106714" cy="17173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3473" y="1855537"/>
              <a:ext cx="379663" cy="379663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/>
          <p:nvPr/>
        </p:nvCxnSpPr>
        <p:spPr>
          <a:xfrm flipH="1">
            <a:off x="3876676" y="2995569"/>
            <a:ext cx="2219324" cy="8131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0" idx="1"/>
          </p:cNvCxnSpPr>
          <p:nvPr/>
        </p:nvCxnSpPr>
        <p:spPr>
          <a:xfrm>
            <a:off x="6062663" y="2995569"/>
            <a:ext cx="2164399" cy="80136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21206" y="1260524"/>
            <a:ext cx="160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i="1" dirty="0" smtClean="0">
                <a:latin typeface="Roboto Lt" pitchFamily="2" charset="0"/>
                <a:ea typeface="Roboto Lt" pitchFamily="2" charset="0"/>
              </a:rPr>
              <a:t>Data Adapter</a:t>
            </a:r>
            <a:endParaRPr lang="id-ID" sz="2400" i="1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85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Rumusan Masalah	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810135" cy="2185936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id-ID" dirty="0">
                <a:latin typeface="Roboto Lt" pitchFamily="2" charset="0"/>
                <a:ea typeface="Roboto Lt" pitchFamily="2" charset="0"/>
              </a:rPr>
              <a:t>Bagaimana mengimplementasikan </a:t>
            </a:r>
            <a:r>
              <a:rPr lang="id-ID" i="1" dirty="0">
                <a:latin typeface="Roboto Lt" pitchFamily="2" charset="0"/>
                <a:ea typeface="Roboto Lt" pitchFamily="2" charset="0"/>
              </a:rPr>
              <a:t>data adapter </a:t>
            </a:r>
            <a:r>
              <a:rPr lang="id-ID" dirty="0">
                <a:latin typeface="Roboto Lt" pitchFamily="2" charset="0"/>
                <a:ea typeface="Roboto Lt" pitchFamily="2" charset="0"/>
              </a:rPr>
              <a:t>untuk mensinkronisasikan </a:t>
            </a:r>
            <a:r>
              <a:rPr lang="id-ID" dirty="0" smtClean="0">
                <a:latin typeface="Roboto Lt" pitchFamily="2" charset="0"/>
                <a:ea typeface="Roboto Lt" pitchFamily="2" charset="0"/>
              </a:rPr>
              <a:t>SQL dan NoSQL?</a:t>
            </a:r>
          </a:p>
          <a:p>
            <a:pPr marL="514350" lvl="0" indent="-514350">
              <a:buFont typeface="+mj-lt"/>
              <a:buAutoNum type="arabicPeriod"/>
            </a:pPr>
            <a:r>
              <a:rPr lang="id-ID" dirty="0" smtClean="0">
                <a:latin typeface="Roboto Lt" pitchFamily="2" charset="0"/>
                <a:ea typeface="Roboto Lt" pitchFamily="2" charset="0"/>
              </a:rPr>
              <a:t>Bagaimana </a:t>
            </a:r>
            <a:r>
              <a:rPr lang="id-ID" dirty="0">
                <a:latin typeface="Roboto Lt" pitchFamily="2" charset="0"/>
                <a:ea typeface="Roboto Lt" pitchFamily="2" charset="0"/>
              </a:rPr>
              <a:t>hasil implementasi </a:t>
            </a:r>
            <a:r>
              <a:rPr lang="id-ID" i="1" dirty="0">
                <a:latin typeface="Roboto Lt" pitchFamily="2" charset="0"/>
                <a:ea typeface="Roboto Lt" pitchFamily="2" charset="0"/>
              </a:rPr>
              <a:t>data adapter </a:t>
            </a:r>
            <a:r>
              <a:rPr lang="id-ID" dirty="0">
                <a:latin typeface="Roboto Lt" pitchFamily="2" charset="0"/>
                <a:ea typeface="Roboto Lt" pitchFamily="2" charset="0"/>
              </a:rPr>
              <a:t>dalam sinkronisasi basis data </a:t>
            </a:r>
            <a:r>
              <a:rPr lang="id-ID" dirty="0" smtClean="0">
                <a:latin typeface="Roboto Lt" pitchFamily="2" charset="0"/>
                <a:ea typeface="Roboto Lt" pitchFamily="2" charset="0"/>
              </a:rPr>
              <a:t>SQL </a:t>
            </a:r>
            <a:r>
              <a:rPr lang="id-ID" dirty="0">
                <a:latin typeface="Roboto Lt" pitchFamily="2" charset="0"/>
                <a:ea typeface="Roboto Lt" pitchFamily="2" charset="0"/>
              </a:rPr>
              <a:t>dan NoSQL?</a:t>
            </a:r>
          </a:p>
        </p:txBody>
      </p:sp>
    </p:spTree>
    <p:extLst>
      <p:ext uri="{BB962C8B-B14F-4D97-AF65-F5344CB8AC3E}">
        <p14:creationId xmlns:p14="http://schemas.microsoft.com/office/powerpoint/2010/main" val="16733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Tujuan &amp; MANFAAT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13288"/>
            <a:ext cx="7686369" cy="21720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d-ID" sz="3200" dirty="0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Dapat </a:t>
            </a:r>
            <a:r>
              <a:rPr lang="en-GB" sz="3200" dirty="0" err="1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mengimplementasikan</a:t>
            </a:r>
            <a:r>
              <a:rPr lang="en-GB" sz="3200" dirty="0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mekanisme</a:t>
            </a:r>
            <a:r>
              <a:rPr lang="en-GB" sz="3200" dirty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 </a:t>
            </a:r>
            <a:r>
              <a:rPr lang="en-GB" sz="3200" i="1" dirty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data adapter </a:t>
            </a:r>
            <a:r>
              <a:rPr lang="id-ID" sz="3200" dirty="0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untuk men</a:t>
            </a:r>
            <a:r>
              <a:rPr lang="en-GB" sz="3200" dirty="0" err="1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sinkronisasi</a:t>
            </a:r>
            <a:r>
              <a:rPr lang="en-GB" sz="3200" dirty="0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 </a:t>
            </a:r>
            <a:r>
              <a:rPr lang="en-GB" sz="3200" dirty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basis data </a:t>
            </a:r>
            <a:r>
              <a:rPr lang="id-ID" sz="3200" dirty="0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SQL </a:t>
            </a:r>
            <a:r>
              <a:rPr lang="en-GB" sz="3200" dirty="0" err="1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dan</a:t>
            </a:r>
            <a:r>
              <a:rPr lang="en-GB" sz="3200" dirty="0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NoSQL</a:t>
            </a:r>
            <a:r>
              <a:rPr lang="id-ID" sz="3200" dirty="0" smtClean="0">
                <a:latin typeface="Roboto Lt" pitchFamily="2" charset="0"/>
                <a:ea typeface="Roboto Lt" pitchFamily="2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41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0070C0"/>
                </a:solidFill>
                <a:latin typeface="Bebas Neue" panose="020B0606020202050201" pitchFamily="34" charset="0"/>
              </a:rPr>
              <a:t>Batasan Masalah</a:t>
            </a:r>
            <a:endParaRPr lang="id-ID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4038" lvl="1" indent="-514350">
              <a:buFont typeface="+mj-lt"/>
              <a:buAutoNum type="arabicPeriod"/>
            </a:pPr>
            <a:r>
              <a:rPr lang="id-ID" sz="2800" dirty="0" smtClean="0">
                <a:latin typeface="Roboto Lt" pitchFamily="2" charset="0"/>
                <a:ea typeface="Roboto Lt" pitchFamily="2" charset="0"/>
              </a:rPr>
              <a:t>Jumlah server </a:t>
            </a:r>
            <a:r>
              <a:rPr lang="id-ID" sz="2800" dirty="0">
                <a:latin typeface="Roboto Lt" pitchFamily="2" charset="0"/>
                <a:ea typeface="Roboto Lt" pitchFamily="2" charset="0"/>
              </a:rPr>
              <a:t>yang digunakan untuk sistem </a:t>
            </a:r>
            <a:r>
              <a:rPr lang="id-ID" sz="2800" i="1" dirty="0">
                <a:latin typeface="Roboto Lt" pitchFamily="2" charset="0"/>
                <a:ea typeface="Roboto Lt" pitchFamily="2" charset="0"/>
              </a:rPr>
              <a:t>data adapter </a:t>
            </a:r>
            <a:r>
              <a:rPr lang="id-ID" sz="2800" dirty="0">
                <a:latin typeface="Roboto Lt" pitchFamily="2" charset="0"/>
                <a:ea typeface="Roboto Lt" pitchFamily="2" charset="0"/>
              </a:rPr>
              <a:t>adalah </a:t>
            </a:r>
            <a:r>
              <a:rPr lang="id-ID" sz="2800" dirty="0" smtClean="0">
                <a:latin typeface="Roboto Lt" pitchFamily="2" charset="0"/>
                <a:ea typeface="Roboto Lt" pitchFamily="2" charset="0"/>
              </a:rPr>
              <a:t>tiga </a:t>
            </a:r>
            <a:r>
              <a:rPr lang="id-ID" sz="2800" dirty="0">
                <a:latin typeface="Roboto Lt" pitchFamily="2" charset="0"/>
                <a:ea typeface="Roboto Lt" pitchFamily="2" charset="0"/>
              </a:rPr>
              <a:t>komputer, masing-masing untuk basis data SQL, basis data NoSQL dan Data </a:t>
            </a:r>
            <a:r>
              <a:rPr lang="id-ID" sz="2800" dirty="0" smtClean="0">
                <a:latin typeface="Roboto Lt" pitchFamily="2" charset="0"/>
                <a:ea typeface="Roboto Lt" pitchFamily="2" charset="0"/>
              </a:rPr>
              <a:t>Adapter.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800" dirty="0" smtClean="0">
                <a:latin typeface="Roboto Lt" pitchFamily="2" charset="0"/>
                <a:ea typeface="Roboto Lt" pitchFamily="2" charset="0"/>
              </a:rPr>
              <a:t>Mekanisme </a:t>
            </a:r>
            <a:r>
              <a:rPr lang="id-ID" sz="2800" dirty="0">
                <a:latin typeface="Roboto Lt" pitchFamily="2" charset="0"/>
                <a:ea typeface="Roboto Lt" pitchFamily="2" charset="0"/>
              </a:rPr>
              <a:t>yang digunakan adalah menggunakan konsep </a:t>
            </a:r>
            <a:r>
              <a:rPr lang="id-ID" sz="2800" i="1" dirty="0">
                <a:latin typeface="Roboto Lt" pitchFamily="2" charset="0"/>
                <a:ea typeface="Roboto Lt" pitchFamily="2" charset="0"/>
              </a:rPr>
              <a:t>data </a:t>
            </a:r>
            <a:r>
              <a:rPr lang="id-ID" sz="2800" i="1" dirty="0" smtClean="0">
                <a:latin typeface="Roboto Lt" pitchFamily="2" charset="0"/>
                <a:ea typeface="Roboto Lt" pitchFamily="2" charset="0"/>
              </a:rPr>
              <a:t>adapter.</a:t>
            </a:r>
          </a:p>
          <a:p>
            <a:pPr marL="554038" lvl="1" indent="-514350">
              <a:buFont typeface="+mj-lt"/>
              <a:buAutoNum type="arabicPeriod"/>
            </a:pPr>
            <a:r>
              <a:rPr lang="id-ID" sz="2800" dirty="0" smtClean="0">
                <a:latin typeface="Roboto Lt" pitchFamily="2" charset="0"/>
                <a:ea typeface="Roboto Lt" pitchFamily="2" charset="0"/>
              </a:rPr>
              <a:t>Perangkat lunak yang digunakan adalah </a:t>
            </a:r>
            <a:r>
              <a:rPr lang="id-ID" sz="2800" dirty="0">
                <a:latin typeface="Roboto Lt" pitchFamily="2" charset="0"/>
                <a:ea typeface="Roboto Lt" pitchFamily="2" charset="0"/>
              </a:rPr>
              <a:t>MySQL sebagai basis data </a:t>
            </a:r>
            <a:r>
              <a:rPr lang="id-ID" sz="2800" dirty="0" smtClean="0">
                <a:latin typeface="Roboto Lt" pitchFamily="2" charset="0"/>
                <a:ea typeface="Roboto Lt" pitchFamily="2" charset="0"/>
              </a:rPr>
              <a:t>SQL, Apache </a:t>
            </a:r>
            <a:r>
              <a:rPr lang="id-ID" sz="2800" dirty="0">
                <a:latin typeface="Roboto Lt" pitchFamily="2" charset="0"/>
                <a:ea typeface="Roboto Lt" pitchFamily="2" charset="0"/>
              </a:rPr>
              <a:t>HBase sebagai basis data </a:t>
            </a:r>
            <a:r>
              <a:rPr lang="id-ID" sz="2800" dirty="0" smtClean="0">
                <a:latin typeface="Roboto Lt" pitchFamily="2" charset="0"/>
                <a:ea typeface="Roboto Lt" pitchFamily="2" charset="0"/>
              </a:rPr>
              <a:t>NoSQL dan Apache Phoenix sebagai translator.</a:t>
            </a:r>
            <a:endParaRPr lang="id-ID" sz="2800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7181</TotalTime>
  <Words>1390</Words>
  <Application>Microsoft Office PowerPoint</Application>
  <PresentationFormat>Widescreen</PresentationFormat>
  <Paragraphs>395</Paragraphs>
  <Slides>31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Bebas Neue</vt:lpstr>
      <vt:lpstr>Calibri</vt:lpstr>
      <vt:lpstr>Calibri Light</vt:lpstr>
      <vt:lpstr>Ebrima</vt:lpstr>
      <vt:lpstr>Roboto</vt:lpstr>
      <vt:lpstr>Roboto Bk</vt:lpstr>
      <vt:lpstr>Roboto Lt</vt:lpstr>
      <vt:lpstr>Segoe UI</vt:lpstr>
      <vt:lpstr>Times New Roman</vt:lpstr>
      <vt:lpstr>Wingdings</vt:lpstr>
      <vt:lpstr>Office Theme</vt:lpstr>
      <vt:lpstr>SINKRONISASI BASIS DATA SQL DENGAN BASIS DATA NOSQL MENGGUNAKAN DATA ADAPTER DENGAN PENDEKATAN QUERY DIRECT ACCESS </vt:lpstr>
      <vt:lpstr>Pendahuluan </vt:lpstr>
      <vt:lpstr>Latar Belakang</vt:lpstr>
      <vt:lpstr>Latar Belakang</vt:lpstr>
      <vt:lpstr>Latar Belakang</vt:lpstr>
      <vt:lpstr>Latar Belakang</vt:lpstr>
      <vt:lpstr>Rumusan Masalah </vt:lpstr>
      <vt:lpstr>Tujuan &amp; MANFAAT</vt:lpstr>
      <vt:lpstr>Batasan Masalah</vt:lpstr>
      <vt:lpstr>Landasan teori</vt:lpstr>
      <vt:lpstr>SQL</vt:lpstr>
      <vt:lpstr>NoSQL</vt:lpstr>
      <vt:lpstr>Data adapter</vt:lpstr>
      <vt:lpstr>Desain &amp; implementasi</vt:lpstr>
      <vt:lpstr>PowerPoint Presentation</vt:lpstr>
      <vt:lpstr>DESAIN SISTEM</vt:lpstr>
      <vt:lpstr>Analisis dan Perancangan</vt:lpstr>
      <vt:lpstr>Implementasi &amp; uji coba</vt:lpstr>
      <vt:lpstr>IMPLEMENTASI</vt:lpstr>
      <vt:lpstr>Skenario Uji Coba</vt:lpstr>
      <vt:lpstr>Skenario Uji Coba</vt:lpstr>
      <vt:lpstr>HASIL UJI COBA</vt:lpstr>
      <vt:lpstr>HASIL UJI COBA</vt:lpstr>
      <vt:lpstr>HASIL UJI COBA</vt:lpstr>
      <vt:lpstr>HASIL UJI COBA</vt:lpstr>
      <vt:lpstr>HASIL UJI COBA</vt:lpstr>
      <vt:lpstr>HASIL UJI COBA</vt:lpstr>
      <vt:lpstr>Kesimpulan &amp; saran</vt:lpstr>
      <vt:lpstr>Kesimpulan</vt:lpstr>
      <vt:lpstr>SARAN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SINKRONISASI BASIS DATA SQL DENGAN BASIS DATA NOSQL MENGGUNAKAN DATA ADAPTER DENGAN PENDEKATAN QUERY DIRECT ACCESS</dc:title>
  <dc:creator>ASUS</dc:creator>
  <cp:lastModifiedBy>ASUS</cp:lastModifiedBy>
  <cp:revision>122</cp:revision>
  <dcterms:created xsi:type="dcterms:W3CDTF">2017-06-07T00:48:03Z</dcterms:created>
  <dcterms:modified xsi:type="dcterms:W3CDTF">2017-06-17T12:39:48Z</dcterms:modified>
</cp:coreProperties>
</file>